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notesMasterIdLst>
    <p:notesMasterId r:id="rId2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x="18288000" cy="10287000"/>
  <p:notesSz cx="6858000" cy="9144000"/>
  <p:embeddedFontLst>
    <p:embeddedFont>
      <p:font typeface="Fredoka" charset="1" panose="02000000000000000000"/>
      <p:regular r:id="rId20"/>
    </p:embeddedFont>
    <p:embeddedFont>
      <p:font typeface="Ubuntu" charset="1" panose="020B0504030602030204"/>
      <p:regular r:id="rId21"/>
    </p:embeddedFont>
    <p:embeddedFont>
      <p:font typeface="Ubuntu Bold" charset="1" panose="020B0804030602030204"/>
      <p:regular r:id="rId22"/>
    </p:embeddedFont>
    <p:embeddedFont>
      <p:font typeface="Canva Sans Bold" charset="1" panose="020B0803030501040103"/>
      <p:regular r:id="rId23"/>
    </p:embeddedFont>
    <p:embeddedFont>
      <p:font typeface="Canva Sans" charset="1" panose="020B0503030501040103"/>
      <p:regular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fonts/font22.fntdata" Type="http://schemas.openxmlformats.org/officeDocument/2006/relationships/font"/><Relationship Id="rId23" Target="fonts/font23.fntdata" Type="http://schemas.openxmlformats.org/officeDocument/2006/relationships/font"/><Relationship Id="rId24" Target="fonts/font24.fntdata" Type="http://schemas.openxmlformats.org/officeDocument/2006/relationships/font"/><Relationship Id="rId25" Target="notesMasters/notesMaster1.xml" Type="http://schemas.openxmlformats.org/officeDocument/2006/relationships/notesMaster"/><Relationship Id="rId26" Target="theme/theme2.xml" Type="http://schemas.openxmlformats.org/officeDocument/2006/relationships/theme"/><Relationship Id="rId27" Target="notesSlides/notesSlide1.xml" Type="http://schemas.openxmlformats.org/officeDocument/2006/relationships/notesSlide"/><Relationship Id="rId28" Target="notesSlides/notesSlide2.xml" Type="http://schemas.openxmlformats.org/officeDocument/2006/relationships/notesSlide"/><Relationship Id="rId29" Target="notesSlides/notesSlide3.xml" Type="http://schemas.openxmlformats.org/officeDocument/2006/relationships/notesSlide"/><Relationship Id="rId3" Target="viewProps.xml" Type="http://schemas.openxmlformats.org/officeDocument/2006/relationships/viewProps"/><Relationship Id="rId30" Target="notesSlides/notesSlide4.xml" Type="http://schemas.openxmlformats.org/officeDocument/2006/relationships/notesSlide"/><Relationship Id="rId31" Target="notesSlides/notesSlide5.xml" Type="http://schemas.openxmlformats.org/officeDocument/2006/relationships/notesSlide"/><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1.7.2013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xml" Type="http://schemas.openxmlformats.org/officeDocument/2006/relationships/slide"/></Relationships>
</file>

<file path=ppt/notesSlides/_rels/notesSlide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7.xml" Type="http://schemas.openxmlformats.org/officeDocument/2006/relationships/slide"/></Relationships>
</file>

<file path=ppt/notesSlides/_rels/notesSlide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8.xml" Type="http://schemas.openxmlformats.org/officeDocument/2006/relationships/slide"/></Relationships>
</file>

<file path=ppt/notesSlides/_rels/notesSlide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1.xml" Type="http://schemas.openxmlformats.org/officeDocument/2006/relationships/slide"/></Relationships>
</file>

<file path=ppt/notesSlides/_rels/notesSlide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3.xml" Type="http://schemas.openxmlformats.org/officeDocument/2006/relationships/slide"/></Relationships>
</file>

<file path=ppt/notesSlides/notesSlide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Why phonological awareness is important:</a:t>
            </a:r>
          </a:p>
          <a:p>
            <a:r>
              <a:rPr lang="en-US"/>
              <a:t>• Prepares for reading and writing: Phonological awareness helps children recognise and manipulate the sounds of language, which is</a:t>
            </a:r>
          </a:p>
          <a:p>
            <a:r>
              <a:rPr lang="en-US"/>
              <a:t>fundamental for understanding how letters and sounds work together in words (phonics) and for later decoding and spelling.</a:t>
            </a:r>
          </a:p>
          <a:p>
            <a:r>
              <a:rPr lang="en-US"/>
              <a:t>• Develops oral blending and segmenting: Children learn to blend sounds together to form words (/p/ /e/ /n/ = /pen/) and to segment words into</a:t>
            </a:r>
          </a:p>
          <a:p>
            <a:r>
              <a:rPr lang="en-US"/>
              <a:t>individual sounds (/pen/ = /p/ /e/ /n/), which are vital skills for both reading and spelling.</a:t>
            </a:r>
          </a:p>
          <a:p>
            <a:r>
              <a:rPr lang="en-US"/>
              <a:t>• Improves literacy skills: Strong phonological awareness is a strong predictor of later reading achievement and supports children in developing</a:t>
            </a:r>
          </a:p>
          <a:p>
            <a:r>
              <a:rPr lang="en-US"/>
              <a:t>automaticity in reading and effective spelling skills.</a:t>
            </a:r>
          </a:p>
          <a:p>
            <a:r>
              <a:rPr lang="en-US"/>
              <a:t>• Supports learning in Key Stage 1: By building strong phonological awareness in the early years, children are better equipped to engage with</a:t>
            </a:r>
          </a:p>
          <a:p>
            <a:r>
              <a:rPr lang="en-US"/>
              <a:t>the systematic synthetic phonics programs typically introduced in Key Stage 1, ensuring they have the necessary auditory and manipulative</a:t>
            </a:r>
          </a:p>
          <a:p>
            <a:r>
              <a:rPr lang="en-US"/>
              <a:t>skills for decoding and encoding text.</a:t>
            </a:r>
          </a:p>
          <a:p>
            <a:r>
              <a:rPr lang="en-US"/>
              <a:t>• Enhances language development: Beyond reading and writing, phonological awareness contributes to a child's overall understanding of</a:t>
            </a:r>
          </a:p>
          <a:p>
            <a:r>
              <a:rPr lang="en-US"/>
              <a:t>language structure and the ability to distinguish sounds, which positively impacts spoken language development and comprehension.</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2.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Activities to do at home: </a:t>
            </a:r>
          </a:p>
          <a:p>
            <a:r>
              <a:rPr lang="en-US"/>
              <a:t>Wet Dry Try Method</a:t>
            </a:r>
          </a:p>
          <a:p>
            <a:r>
              <a:rPr lang="en-US"/>
              <a:t>Take a chalk board and make the shape on the board.  Provide the child with a slightly wet/damp sponge and demonstrate and then ask them to ‘wet’ along/around the shape using their sponge. They should hold this between their thumb and index finger.</a:t>
            </a:r>
          </a:p>
          <a:p>
            <a:r>
              <a:rPr lang="en-US"/>
              <a:t>The sponge should be about the size of the box shown here, any bigger it will be hard for the child to hold it between his/her thumb and index finger.</a:t>
            </a:r>
          </a:p>
          <a:p>
            <a:r>
              <a:rPr lang="en-US"/>
              <a:t>Now provide the child with a dry piece of cloth of the same size and ask the child to dry along/around the shape they have just wet. Demonstrate this first.</a:t>
            </a:r>
          </a:p>
          <a:p>
            <a:r>
              <a:rPr lang="en-US"/>
              <a:t>Now ask the child to try drawing the same shape on the chalkboard.</a:t>
            </a:r>
          </a:p>
          <a:p>
            <a:r>
              <a:rPr lang="en-US"/>
              <a:t>The Handwriting without tears Wet, Dry, Try app can also be used.</a:t>
            </a:r>
          </a:p>
          <a:p>
            <a:r>
              <a:rPr lang="en-US"/>
              <a:t>Drawing lines in different textures: sand, rice, shaving-foam, finger-paint, hand cream, talcum-powder or gloop (corn flour and water mixture)</a:t>
            </a:r>
          </a:p>
          <a:p>
            <a:r>
              <a:rPr lang="en-US"/>
              <a:t>Put texture to be played with into the tray and encourage lines to be made with index finger of preferred hand; if there is no clear dominant hand allow either index finger to be used. Perhaps use a vertical surface such as a window or mirror. Remember to use the boundaries to help to make the shape. If you are able, repeat this activity with a couple of the textures. The more varied ways that a child ‘makes’ these shapes, the more chance they have of remembering it.</a:t>
            </a:r>
          </a:p>
          <a:p>
            <a:r>
              <a:rPr lang="en-US"/>
              <a:t>Ways of practising a circular movement:</a:t>
            </a:r>
          </a:p>
          <a:p>
            <a:r>
              <a:rPr lang="en-US"/>
              <a:t>Make a cake holding the bowl with one hand and stirring in a circular motion with the other hand. Draw in the air in an anti-clockwise movement with a scarf, long ribbon, paper-towel roll. Sing whilst doing action: ‘Draw a circle in the air, in the air. Draw a circle in the air, in the air. Draw a circle in the air and leave it hanging there, draw a circle in the air in the air.’</a:t>
            </a:r>
          </a:p>
          <a:p>
            <a:r>
              <a:rPr lang="en-US"/>
              <a:t>Ways of making lines without drawing them:</a:t>
            </a:r>
          </a:p>
          <a:p>
            <a:r>
              <a:rPr lang="en-US"/>
              <a:t>Using material such as string, playdoh, plasticine and make the shapes or even lay the material over pictures of the shapes. Have him/her roll a car on a mat or picture of the shapes; drive the car along the roads and around the roundabouts on the mat. Try to ensure he/she does not move his/her body from one side of the mat to another, but rather uses his/her ‘driving’ hand in a variety of positions and crosses in front of their body.</a:t>
            </a:r>
          </a:p>
          <a:p>
            <a:r>
              <a:rPr lang="en-US"/>
              <a:t>Different ways to draw lines:</a:t>
            </a:r>
          </a:p>
          <a:p>
            <a:r>
              <a:rPr lang="en-US"/>
              <a:t>Have him/her paint the fence, wall or paving-slabs with water and a paintbrush.</a:t>
            </a:r>
          </a:p>
          <a:p>
            <a:r>
              <a:rPr lang="en-US"/>
              <a:t>Draw lines on different textures and in different plane (vertical and horizontal)</a:t>
            </a:r>
          </a:p>
          <a:p>
            <a:r>
              <a:rPr lang="en-US"/>
              <a:t>Use a variety of writing implements: pencil, crayons, wax crayons, chunky chalks, ordinary chalks, whiteboard markers, felt-tip pens, paintbrush, crayons. Try different textures to draw/paint on: sugar paper, chalkboard, pavement, bubble wrap, side of the bath, sandpaper, on long strips of lining wallpaper. Make the shapes out of sandpaper and mount on cardboard. Demonstrate and then ask the child, to run their index finger over the shape to ‘feel’ it.</a:t>
            </a:r>
          </a:p>
          <a:p>
            <a:r>
              <a:rPr lang="en-US"/>
              <a:t>Rainbow letters:</a:t>
            </a:r>
          </a:p>
          <a:p>
            <a:r>
              <a:rPr lang="en-US"/>
              <a:t>Adult draws a letter in one chalk colour, child copies in another colour, then repeat with other colours.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3.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Phonological Awareness for 48-60 Months - what we focus on in Reception: </a:t>
            </a:r>
          </a:p>
          <a:p>
            <a:r>
              <a:rPr lang="en-US"/>
              <a:t>Rhyme:</a:t>
            </a:r>
          </a:p>
          <a:p>
            <a:r>
              <a:rPr lang="en-US"/>
              <a:t>• Generating multiple rhyming words: Children can readily generate several rhyming words for a given word.</a:t>
            </a:r>
          </a:p>
          <a:p>
            <a:r>
              <a:rPr lang="en-US"/>
              <a:t>• Identifying and explaining non-rhyming words: They can not only identify the odd one out but also explain why it does not rhyme.</a:t>
            </a:r>
          </a:p>
          <a:p>
            <a:r>
              <a:rPr lang="en-US"/>
              <a:t>• Creating simple rhyming sentences or phrases: They might start to create short, silly phrases using rhyming words. The fat cat sat on a mat.</a:t>
            </a:r>
          </a:p>
          <a:p>
            <a:r>
              <a:rPr lang="en-US"/>
              <a:t>Syllable Awareness:</a:t>
            </a:r>
          </a:p>
          <a:p>
            <a:r>
              <a:rPr lang="en-US"/>
              <a:t>• Segmenting multi-syllabic words: They can clap out or count syllables in longer words, e.g. ‘el-e-phant’- three syllables.</a:t>
            </a:r>
          </a:p>
          <a:p>
            <a:r>
              <a:rPr lang="en-US"/>
              <a:t>• Syllable sorting (simple): You can have two boxes labelled with pictures representing one syllable (a sun) and two syllables (an apple). Ask the</a:t>
            </a:r>
          </a:p>
          <a:p>
            <a:r>
              <a:rPr lang="en-US"/>
              <a:t>child to put picture cards of familiar objects into the correct box based on the number of syllables.</a:t>
            </a:r>
          </a:p>
          <a:p>
            <a:r>
              <a:rPr lang="en-US"/>
              <a:t>• Blending syllables in longer words: They can blend spoken syllables to form longer words.</a:t>
            </a:r>
          </a:p>
          <a:p>
            <a:r>
              <a:rPr lang="en-US"/>
              <a:t>• Deleting syllables: They can identify the word that remains when a syllable is removed, e.g. "Say 'cowboy'. Now say it without 'boy'." - "cow".</a:t>
            </a:r>
          </a:p>
          <a:p>
            <a:r>
              <a:rPr lang="en-US"/>
              <a:t/>
            </a:r>
          </a:p>
          <a:p>
            <a:r>
              <a:rPr lang="en-US"/>
              <a:t>Phoneme Awareness (focus on initial and final sounds):</a:t>
            </a:r>
          </a:p>
          <a:p>
            <a:r>
              <a:rPr lang="en-US"/>
              <a:t>• Identifying the first sound (initial phoneme): They can consistently identify the first sound in a word. "What's the first sound in 'dog'?" - /d/.</a:t>
            </a:r>
          </a:p>
          <a:p>
            <a:r>
              <a:rPr lang="en-US"/>
              <a:t>• Identifying the last sound (final phoneme): They can identify the last sound in a word e.g. "What's the last sound in 'cat'?" - /t/.</a:t>
            </a:r>
          </a:p>
          <a:p>
            <a:r>
              <a:rPr lang="en-US"/>
              <a:t>• Matching words with the same beginning or ending sound: They can match pictures or objects based on whether their names start or end</a:t>
            </a:r>
          </a:p>
          <a:p>
            <a:r>
              <a:rPr lang="en-US"/>
              <a:t>with the same sound.</a:t>
            </a:r>
          </a:p>
          <a:p>
            <a:r>
              <a:rPr lang="en-US"/>
              <a:t>• Producing words starting with a given sound: They can generate words that begin with a specific sound.</a:t>
            </a:r>
          </a:p>
          <a:p>
            <a:r>
              <a:rPr lang="en-US"/>
              <a:t>Beginning sound blending and segmentation (simple CVC words):</a:t>
            </a:r>
          </a:p>
          <a:p>
            <a:r>
              <a:rPr lang="en-US"/>
              <a:t>• Blending onset and rime: They can blend the initial consonant sound (onset) with the vowel and final consonant sound (rime) to form simple</a:t>
            </a:r>
          </a:p>
          <a:p>
            <a:r>
              <a:rPr lang="en-US"/>
              <a:t>CVC (consonant-vowel-consonant) words e.g. ‘/c/... /at/’ – ‘cat’; ‘/s/... /un/’ – ‘sun’.</a:t>
            </a:r>
          </a:p>
          <a:p>
            <a:r>
              <a:rPr lang="en-US"/>
              <a:t>• Segmenting the first sound in CVC words: They can identify the first sound in a simple CVC word.</a:t>
            </a:r>
          </a:p>
          <a:p>
            <a:r>
              <a:rPr lang="en-US"/>
              <a:t>Sound Discrimination:</a:t>
            </a:r>
          </a:p>
          <a:p>
            <a:r>
              <a:rPr lang="en-US"/>
              <a:t>• Identifying minimal pairs: They can distinguish between words that differ by only one sound, e.g. cat and hat, pig and big.</a:t>
            </a:r>
          </a:p>
          <a:p>
            <a:r>
              <a:rPr lang="en-US"/>
              <a:t>Important considerations:</a:t>
            </a:r>
          </a:p>
          <a:p>
            <a:r>
              <a:rPr lang="en-US"/>
              <a:t>• Explicit instruction: While play-based learning is still crucial, you can introduce more explicit activities that focus on specific sounds.</a:t>
            </a:r>
          </a:p>
          <a:p>
            <a:r>
              <a:rPr lang="en-US"/>
              <a:t>• Visual and auditory cues: Using pictures, objects, and clear pronunciation helps children understand the concepts.</a:t>
            </a:r>
          </a:p>
          <a:p>
            <a:r>
              <a:rPr lang="en-US"/>
              <a:t>• Gradual progression: Build on previously learned skills.</a:t>
            </a:r>
          </a:p>
          <a:p>
            <a:r>
              <a:rPr lang="en-US"/>
              <a:t>• Connection to early literacy: Begin to link phonological awareness to early reading by showing how sounds relate to letters (though the focus</a:t>
            </a:r>
          </a:p>
          <a:p>
            <a:r>
              <a:rPr lang="en-US"/>
              <a:t>remains auditory at this stage).</a:t>
            </a:r>
          </a:p>
          <a:p>
            <a:r>
              <a:rPr lang="en-US"/>
              <a:t>• Individual differences: Children will progress at different rates. Provide support and challenge as needed.</a:t>
            </a:r>
          </a:p>
          <a:p>
            <a:r>
              <a:rPr lang="en-US"/>
              <a:t>• Keep it engaging: Use a variety of activities, games, and songs to maintain interest.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4.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The importance of working on vertical surfaces when developing handwriting</a:t>
            </a:r>
          </a:p>
          <a:p>
            <a:r>
              <a:rPr lang="en-US"/>
              <a:t>Children benefit from working on vertical surfaces because these activities enhance fine and gross motor skills, improve core strength and posture,</a:t>
            </a:r>
          </a:p>
          <a:p>
            <a:r>
              <a:rPr lang="en-US"/>
              <a:t>and support better handwriting and visual-motor integration.</a:t>
            </a:r>
          </a:p>
          <a:p>
            <a:r>
              <a:rPr lang="en-US"/>
              <a:t>Specific benefits of vertical surface work:</a:t>
            </a:r>
          </a:p>
          <a:p>
            <a:r>
              <a:rPr lang="en-US"/>
              <a:t>• Enhanced motor skills: Working on vertical surfaces, like chalkboards or easels, encourages larger arm movements, strengthening the</a:t>
            </a:r>
          </a:p>
          <a:p>
            <a:r>
              <a:rPr lang="en-US"/>
              <a:t>shoulder, elbow, and wrist muscles, which are crucial for various activities including handwriting.</a:t>
            </a:r>
          </a:p>
          <a:p>
            <a:r>
              <a:rPr lang="en-US"/>
              <a:t>• Improved core strength and posture: Engaging in activities on vertical surfaces in a standing or kneeling position forces children to activate</a:t>
            </a:r>
          </a:p>
          <a:p>
            <a:r>
              <a:rPr lang="en-US"/>
              <a:t>their core and back muscles to maintain an upright posture, leading to improved core stability and balance.</a:t>
            </a:r>
          </a:p>
          <a:p>
            <a:r>
              <a:rPr lang="en-US"/>
              <a:t>• Handwriting development: Vertical surfaces naturally promote wrist extension and a more stable wrist position, which is important for</a:t>
            </a:r>
          </a:p>
          <a:p>
            <a:r>
              <a:rPr lang="en-US"/>
              <a:t>developing proper pencil grasp and control, essential for fluid writing.</a:t>
            </a:r>
          </a:p>
          <a:p>
            <a:r>
              <a:rPr lang="en-US"/>
              <a:t>• Bilateral coordination and midline crossing: Tasks like holding paper while drawing or painting on a vertical surface require the use of both</a:t>
            </a:r>
          </a:p>
          <a:p>
            <a:r>
              <a:rPr lang="en-US"/>
              <a:t>hands, promoting bilateral coordination. Reaching across the surface also naturally encourages midline crossing, strengthening the</a:t>
            </a:r>
          </a:p>
          <a:p>
            <a:r>
              <a:rPr lang="en-US"/>
              <a:t>communication between the left and right hemispheres of the brain, which benefits various motor skills like tying shoelaces or reading.</a:t>
            </a:r>
          </a:p>
          <a:p>
            <a:r>
              <a:rPr lang="en-US"/>
              <a:t>• Visual-motor integration and attention: The proximity of the work to the child's eyes on a vertical surface can improve hand-eye coordination</a:t>
            </a:r>
          </a:p>
          <a:p>
            <a:r>
              <a:rPr lang="en-US"/>
              <a:t>and help children who struggle with visual attention, as they have a better view of their actions and can better track movements.</a:t>
            </a:r>
          </a:p>
          <a:p>
            <a:r>
              <a:rPr lang="en-US"/>
              <a:t>• Spatial awareness and directionality: Understanding directional terms (up, down, left, right) becomes more intuitive when children can relate</a:t>
            </a:r>
          </a:p>
          <a:p>
            <a:r>
              <a:rPr lang="en-US"/>
              <a:t>these words to their own movements on a vertical surface.</a:t>
            </a:r>
          </a:p>
          <a:p>
            <a:r>
              <a:rPr lang="en-US"/>
              <a:t>• Increased movement and reduced fidgeting: Vertical surfaces can be beneficial for children who work better standing or in a less sedentary</a:t>
            </a:r>
          </a:p>
          <a:p>
            <a:r>
              <a:rPr lang="en-US"/>
              <a:t>position, offering a change of position that can improve focus and engagement.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5.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The importance of working on vertical surfaces when developing handwriting</a:t>
            </a:r>
          </a:p>
          <a:p>
            <a:r>
              <a:rPr lang="en-US"/>
              <a:t>Children benefit from working on vertical surfaces because these activities enhance fine and gross motor skills, improve core strength and posture,</a:t>
            </a:r>
          </a:p>
          <a:p>
            <a:r>
              <a:rPr lang="en-US"/>
              <a:t>and support better handwriting and visual-motor integration.</a:t>
            </a:r>
          </a:p>
          <a:p>
            <a:r>
              <a:rPr lang="en-US"/>
              <a:t>Specific benefits of vertical surface work:</a:t>
            </a:r>
          </a:p>
          <a:p>
            <a:r>
              <a:rPr lang="en-US"/>
              <a:t>• Enhanced motor skills: Working on vertical surfaces, like chalkboards or easels, encourages larger arm movements, strengthening the</a:t>
            </a:r>
          </a:p>
          <a:p>
            <a:r>
              <a:rPr lang="en-US"/>
              <a:t>shoulder, elbow, and wrist muscles, which are crucial for various activities including handwriting.</a:t>
            </a:r>
          </a:p>
          <a:p>
            <a:r>
              <a:rPr lang="en-US"/>
              <a:t>• Improved core strength and posture: Engaging in activities on vertical surfaces in a standing or kneeling position forces children to activate</a:t>
            </a:r>
          </a:p>
          <a:p>
            <a:r>
              <a:rPr lang="en-US"/>
              <a:t>their core and back muscles to maintain an upright posture, leading to improved core stability and balance.</a:t>
            </a:r>
          </a:p>
          <a:p>
            <a:r>
              <a:rPr lang="en-US"/>
              <a:t>• Handwriting development: Vertical surfaces naturally promote wrist extension and a more stable wrist position, which is important for</a:t>
            </a:r>
          </a:p>
          <a:p>
            <a:r>
              <a:rPr lang="en-US"/>
              <a:t>developing proper pencil grasp and control, essential for fluid writing.</a:t>
            </a:r>
          </a:p>
          <a:p>
            <a:r>
              <a:rPr lang="en-US"/>
              <a:t>• Bilateral coordination and midline crossing: Tasks like holding paper while drawing or painting on a vertical surface require the use of both</a:t>
            </a:r>
          </a:p>
          <a:p>
            <a:r>
              <a:rPr lang="en-US"/>
              <a:t>hands, promoting bilateral coordination. Reaching across the surface also naturally encourages midline crossing, strengthening the</a:t>
            </a:r>
          </a:p>
          <a:p>
            <a:r>
              <a:rPr lang="en-US"/>
              <a:t>communication between the left and right hemispheres of the brain, which benefits various motor skills like tying shoelaces or reading.</a:t>
            </a:r>
          </a:p>
          <a:p>
            <a:r>
              <a:rPr lang="en-US"/>
              <a:t>• Visual-motor integration and attention: The proximity of the work to the child's eyes on a vertical surface can improve hand-eye coordination</a:t>
            </a:r>
          </a:p>
          <a:p>
            <a:r>
              <a:rPr lang="en-US"/>
              <a:t>and help children who struggle with visual attention, as they have a better view of their actions and can better track movements.</a:t>
            </a:r>
          </a:p>
          <a:p>
            <a:r>
              <a:rPr lang="en-US"/>
              <a:t>• Spatial awareness and directionality: Understanding directional terms (up, down, left, right) becomes more intuitive when children can relate</a:t>
            </a:r>
          </a:p>
          <a:p>
            <a:r>
              <a:rPr lang="en-US"/>
              <a:t>these words to their own movements on a vertical surface.</a:t>
            </a:r>
          </a:p>
          <a:p>
            <a:r>
              <a:rPr lang="en-US"/>
              <a:t>• Increased movement and reduced fidgeting: Vertical surfaces can be beneficial for children who work better standing or in a less sedentary</a:t>
            </a:r>
          </a:p>
          <a:p>
            <a:r>
              <a:rPr lang="en-US"/>
              <a:t>position, offering a change of position that can improve focus and engagement.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11.png" Type="http://schemas.openxmlformats.org/officeDocument/2006/relationships/image"/><Relationship Id="rId13" Target="../media/image12.svg" Type="http://schemas.openxmlformats.org/officeDocument/2006/relationships/image"/><Relationship Id="rId14" Target="../media/image13.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2.png" Type="http://schemas.openxmlformats.org/officeDocument/2006/relationships/image"/><Relationship Id="rId11" Target="../media/image23.svg" Type="http://schemas.openxmlformats.org/officeDocument/2006/relationships/image"/><Relationship Id="rId12" Target="../media/image24.png" Type="http://schemas.openxmlformats.org/officeDocument/2006/relationships/image"/><Relationship Id="rId13" Target="../media/image11.png" Type="http://schemas.openxmlformats.org/officeDocument/2006/relationships/image"/><Relationship Id="rId14" Target="../media/image12.svg" Type="http://schemas.openxmlformats.org/officeDocument/2006/relationships/image"/><Relationship Id="rId15" Target="../media/image25.png" Type="http://schemas.openxmlformats.org/officeDocument/2006/relationships/image"/><Relationship Id="rId16" Target="../media/image26.svg" Type="http://schemas.openxmlformats.org/officeDocument/2006/relationships/image"/><Relationship Id="rId17" Target="../media/image7.png" Type="http://schemas.openxmlformats.org/officeDocument/2006/relationships/image"/><Relationship Id="rId18" Target="../media/image8.svg" Type="http://schemas.openxmlformats.org/officeDocument/2006/relationships/image"/><Relationship Id="rId2" Target="../media/image14.png" Type="http://schemas.openxmlformats.org/officeDocument/2006/relationships/image"/><Relationship Id="rId3" Target="../media/image15.svg" Type="http://schemas.openxmlformats.org/officeDocument/2006/relationships/image"/><Relationship Id="rId4" Target="../media/image16.png" Type="http://schemas.openxmlformats.org/officeDocument/2006/relationships/image"/><Relationship Id="rId5" Target="../media/image17.svg" Type="http://schemas.openxmlformats.org/officeDocument/2006/relationships/image"/><Relationship Id="rId6" Target="../media/image18.png" Type="http://schemas.openxmlformats.org/officeDocument/2006/relationships/image"/><Relationship Id="rId7" Target="../media/image19.svg" Type="http://schemas.openxmlformats.org/officeDocument/2006/relationships/image"/><Relationship Id="rId8" Target="../media/image20.png" Type="http://schemas.openxmlformats.org/officeDocument/2006/relationships/image"/><Relationship Id="rId9" Target="../media/image21.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7.png" Type="http://schemas.openxmlformats.org/officeDocument/2006/relationships/image"/><Relationship Id="rId3" Target="../media/image28.svg" Type="http://schemas.openxmlformats.org/officeDocument/2006/relationships/image"/><Relationship Id="rId4" Target="../media/image14.png" Type="http://schemas.openxmlformats.org/officeDocument/2006/relationships/image"/><Relationship Id="rId5" Target="../media/image15.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29.png" Type="http://schemas.openxmlformats.org/officeDocument/2006/relationships/image"/><Relationship Id="rId9" Target="../media/image30.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9.png" Type="http://schemas.openxmlformats.org/officeDocument/2006/relationships/image"/><Relationship Id="rId11" Target="../media/image40.png" Type="http://schemas.openxmlformats.org/officeDocument/2006/relationships/image"/><Relationship Id="rId12" Target="../media/image41.png" Type="http://schemas.openxmlformats.org/officeDocument/2006/relationships/image"/><Relationship Id="rId13" Target="../media/image42.png" Type="http://schemas.openxmlformats.org/officeDocument/2006/relationships/image"/><Relationship Id="rId14" Target="../media/image43.png" Type="http://schemas.openxmlformats.org/officeDocument/2006/relationships/image"/><Relationship Id="rId15" Target="../media/image44.png" Type="http://schemas.openxmlformats.org/officeDocument/2006/relationships/image"/><Relationship Id="rId16" Target="../media/image45.png" Type="http://schemas.openxmlformats.org/officeDocument/2006/relationships/image"/><Relationship Id="rId17" Target="../media/image46.png" Type="http://schemas.openxmlformats.org/officeDocument/2006/relationships/image"/><Relationship Id="rId18" Target="../media/image47.png" Type="http://schemas.openxmlformats.org/officeDocument/2006/relationships/image"/><Relationship Id="rId2" Target="../media/image31.png" Type="http://schemas.openxmlformats.org/officeDocument/2006/relationships/image"/><Relationship Id="rId3" Target="../media/image32.svg" Type="http://schemas.openxmlformats.org/officeDocument/2006/relationships/image"/><Relationship Id="rId4" Target="../media/image33.png" Type="http://schemas.openxmlformats.org/officeDocument/2006/relationships/image"/><Relationship Id="rId5" Target="../media/image34.svg" Type="http://schemas.openxmlformats.org/officeDocument/2006/relationships/image"/><Relationship Id="rId6" Target="../media/image35.png" Type="http://schemas.openxmlformats.org/officeDocument/2006/relationships/image"/><Relationship Id="rId7" Target="../media/image36.svg" Type="http://schemas.openxmlformats.org/officeDocument/2006/relationships/image"/><Relationship Id="rId8" Target="../media/image37.png" Type="http://schemas.openxmlformats.org/officeDocument/2006/relationships/image"/><Relationship Id="rId9" Target="../media/image38.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2.png" Type="http://schemas.openxmlformats.org/officeDocument/2006/relationships/image"/><Relationship Id="rId11" Target="../media/image23.svg" Type="http://schemas.openxmlformats.org/officeDocument/2006/relationships/image"/><Relationship Id="rId12" Target="../media/image52.jpeg" Type="http://schemas.openxmlformats.org/officeDocument/2006/relationships/image"/><Relationship Id="rId13" Target="../media/image53.jpeg" Type="http://schemas.openxmlformats.org/officeDocument/2006/relationships/image"/><Relationship Id="rId14" Target="../media/image54.jpeg" Type="http://schemas.openxmlformats.org/officeDocument/2006/relationships/image"/><Relationship Id="rId15" Target="../media/image55.jpeg" Type="http://schemas.openxmlformats.org/officeDocument/2006/relationships/image"/><Relationship Id="rId2" Target="../media/image48.png" Type="http://schemas.openxmlformats.org/officeDocument/2006/relationships/image"/><Relationship Id="rId3" Target="../media/image49.svg" Type="http://schemas.openxmlformats.org/officeDocument/2006/relationships/image"/><Relationship Id="rId4" Target="../media/image14.png" Type="http://schemas.openxmlformats.org/officeDocument/2006/relationships/image"/><Relationship Id="rId5" Target="../media/image15.svg" Type="http://schemas.openxmlformats.org/officeDocument/2006/relationships/image"/><Relationship Id="rId6" Target="../media/image27.png" Type="http://schemas.openxmlformats.org/officeDocument/2006/relationships/image"/><Relationship Id="rId7" Target="../media/image28.svg" Type="http://schemas.openxmlformats.org/officeDocument/2006/relationships/image"/><Relationship Id="rId8" Target="../media/image50.png" Type="http://schemas.openxmlformats.org/officeDocument/2006/relationships/image"/><Relationship Id="rId9" Target="../media/image51.sv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50.png" Type="http://schemas.openxmlformats.org/officeDocument/2006/relationships/image"/><Relationship Id="rId11" Target="../media/image51.svg" Type="http://schemas.openxmlformats.org/officeDocument/2006/relationships/image"/><Relationship Id="rId12" Target="../media/image57.png" Type="http://schemas.openxmlformats.org/officeDocument/2006/relationships/image"/><Relationship Id="rId13" Target="../media/image58.svg" Type="http://schemas.openxmlformats.org/officeDocument/2006/relationships/image"/><Relationship Id="rId14" Target="../media/image20.png" Type="http://schemas.openxmlformats.org/officeDocument/2006/relationships/image"/><Relationship Id="rId15" Target="../media/image21.svg" Type="http://schemas.openxmlformats.org/officeDocument/2006/relationships/image"/><Relationship Id="rId16" Target="../media/image59.png" Type="http://schemas.openxmlformats.org/officeDocument/2006/relationships/image"/><Relationship Id="rId17" Target="../media/image60.png" Type="http://schemas.openxmlformats.org/officeDocument/2006/relationships/image"/><Relationship Id="rId2" Target="../notesSlides/notesSlide1.xml" Type="http://schemas.openxmlformats.org/officeDocument/2006/relationships/notesSlide"/><Relationship Id="rId3" Target="../media/image56.png" Type="http://schemas.openxmlformats.org/officeDocument/2006/relationships/image"/><Relationship Id="rId4" Target="../media/image48.png" Type="http://schemas.openxmlformats.org/officeDocument/2006/relationships/image"/><Relationship Id="rId5" Target="../media/image49.svg" Type="http://schemas.openxmlformats.org/officeDocument/2006/relationships/image"/><Relationship Id="rId6" Target="../media/image1.png" Type="http://schemas.openxmlformats.org/officeDocument/2006/relationships/image"/><Relationship Id="rId7" Target="../media/image2.svg" Type="http://schemas.openxmlformats.org/officeDocument/2006/relationships/image"/><Relationship Id="rId8" Target="../media/image5.png" Type="http://schemas.openxmlformats.org/officeDocument/2006/relationships/image"/><Relationship Id="rId9" Target="../media/image6.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1.svg" Type="http://schemas.openxmlformats.org/officeDocument/2006/relationships/image"/><Relationship Id="rId11" Target="../media/image22.png" Type="http://schemas.openxmlformats.org/officeDocument/2006/relationships/image"/><Relationship Id="rId12" Target="../media/image23.svg" Type="http://schemas.openxmlformats.org/officeDocument/2006/relationships/image"/><Relationship Id="rId13" Target="../media/image11.png" Type="http://schemas.openxmlformats.org/officeDocument/2006/relationships/image"/><Relationship Id="rId14" Target="../media/image12.svg" Type="http://schemas.openxmlformats.org/officeDocument/2006/relationships/image"/><Relationship Id="rId15" Target="../media/image25.png" Type="http://schemas.openxmlformats.org/officeDocument/2006/relationships/image"/><Relationship Id="rId16" Target="../media/image26.svg" Type="http://schemas.openxmlformats.org/officeDocument/2006/relationships/image"/><Relationship Id="rId17" Target="../media/image7.png" Type="http://schemas.openxmlformats.org/officeDocument/2006/relationships/image"/><Relationship Id="rId18" Target="../media/image8.svg" Type="http://schemas.openxmlformats.org/officeDocument/2006/relationships/image"/><Relationship Id="rId19" Target="../media/image65.png" Type="http://schemas.openxmlformats.org/officeDocument/2006/relationships/image"/><Relationship Id="rId2" Target="../notesSlides/notesSlide2.xml" Type="http://schemas.openxmlformats.org/officeDocument/2006/relationships/notesSlide"/><Relationship Id="rId20" Target="../media/image66.png" Type="http://schemas.openxmlformats.org/officeDocument/2006/relationships/image"/><Relationship Id="rId21" Target="../media/image67.png" Type="http://schemas.openxmlformats.org/officeDocument/2006/relationships/image"/><Relationship Id="rId22" Target="../media/image68.png" Type="http://schemas.openxmlformats.org/officeDocument/2006/relationships/image"/><Relationship Id="rId3" Target="../media/image61.png" Type="http://schemas.openxmlformats.org/officeDocument/2006/relationships/image"/><Relationship Id="rId4" Target="../media/image62.svg" Type="http://schemas.openxmlformats.org/officeDocument/2006/relationships/image"/><Relationship Id="rId5" Target="../media/image63.png" Type="http://schemas.openxmlformats.org/officeDocument/2006/relationships/image"/><Relationship Id="rId6" Target="../media/image64.svg" Type="http://schemas.openxmlformats.org/officeDocument/2006/relationships/image"/><Relationship Id="rId7" Target="../media/image50.png" Type="http://schemas.openxmlformats.org/officeDocument/2006/relationships/image"/><Relationship Id="rId8" Target="../media/image51.svg" Type="http://schemas.openxmlformats.org/officeDocument/2006/relationships/image"/><Relationship Id="rId9" Target="../media/image20.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1.svg" Type="http://schemas.openxmlformats.org/officeDocument/2006/relationships/image"/><Relationship Id="rId11" Target="../media/image69.png" Type="http://schemas.openxmlformats.org/officeDocument/2006/relationships/image"/><Relationship Id="rId2" Target="../notesSlides/notesSlide3.xml" Type="http://schemas.openxmlformats.org/officeDocument/2006/relationships/notesSlide"/><Relationship Id="rId3" Target="../media/image48.png" Type="http://schemas.openxmlformats.org/officeDocument/2006/relationships/image"/><Relationship Id="rId4" Target="../media/image49.svg" Type="http://schemas.openxmlformats.org/officeDocument/2006/relationships/image"/><Relationship Id="rId5" Target="../media/image61.png" Type="http://schemas.openxmlformats.org/officeDocument/2006/relationships/image"/><Relationship Id="rId6" Target="../media/image62.svg" Type="http://schemas.openxmlformats.org/officeDocument/2006/relationships/image"/><Relationship Id="rId7" Target="../media/image50.png" Type="http://schemas.openxmlformats.org/officeDocument/2006/relationships/image"/><Relationship Id="rId8" Target="../media/image51.svg" Type="http://schemas.openxmlformats.org/officeDocument/2006/relationships/image"/><Relationship Id="rId9" Target="../media/image20.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0.png" Type="http://schemas.openxmlformats.org/officeDocument/2006/relationships/image"/><Relationship Id="rId2" Target="../media/image48.png" Type="http://schemas.openxmlformats.org/officeDocument/2006/relationships/image"/><Relationship Id="rId3" Target="../media/image49.svg" Type="http://schemas.openxmlformats.org/officeDocument/2006/relationships/image"/><Relationship Id="rId4" Target="../media/image61.png" Type="http://schemas.openxmlformats.org/officeDocument/2006/relationships/image"/><Relationship Id="rId5" Target="../media/image62.svg" Type="http://schemas.openxmlformats.org/officeDocument/2006/relationships/image"/><Relationship Id="rId6" Target="../media/image50.png" Type="http://schemas.openxmlformats.org/officeDocument/2006/relationships/image"/><Relationship Id="rId7" Target="../media/image51.svg" Type="http://schemas.openxmlformats.org/officeDocument/2006/relationships/image"/><Relationship Id="rId8" Target="../media/image20.png" Type="http://schemas.openxmlformats.org/officeDocument/2006/relationships/image"/><Relationship Id="rId9" Target="../media/image21.sv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1.png" Type="http://schemas.openxmlformats.org/officeDocument/2006/relationships/image"/><Relationship Id="rId11" Target="../media/image72.png" Type="http://schemas.openxmlformats.org/officeDocument/2006/relationships/image"/><Relationship Id="rId12" Target="../media/image73.png" Type="http://schemas.openxmlformats.org/officeDocument/2006/relationships/image"/><Relationship Id="rId13" Target="../media/image74.png" Type="http://schemas.openxmlformats.org/officeDocument/2006/relationships/image"/><Relationship Id="rId14" Target="../media/image75.png" Type="http://schemas.openxmlformats.org/officeDocument/2006/relationships/image"/><Relationship Id="rId2" Target="../media/image48.png" Type="http://schemas.openxmlformats.org/officeDocument/2006/relationships/image"/><Relationship Id="rId3" Target="../media/image49.svg" Type="http://schemas.openxmlformats.org/officeDocument/2006/relationships/image"/><Relationship Id="rId4" Target="../media/image1.png" Type="http://schemas.openxmlformats.org/officeDocument/2006/relationships/image"/><Relationship Id="rId5" Target="../media/image2.svg" Type="http://schemas.openxmlformats.org/officeDocument/2006/relationships/image"/><Relationship Id="rId6" Target="../media/image50.png" Type="http://schemas.openxmlformats.org/officeDocument/2006/relationships/image"/><Relationship Id="rId7" Target="../media/image51.svg" Type="http://schemas.openxmlformats.org/officeDocument/2006/relationships/image"/><Relationship Id="rId8" Target="../media/image22.png" Type="http://schemas.openxmlformats.org/officeDocument/2006/relationships/image"/><Relationship Id="rId9" Target="../media/image23.sv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1.svg" Type="http://schemas.openxmlformats.org/officeDocument/2006/relationships/image"/><Relationship Id="rId11" Target="../media/image76.png" Type="http://schemas.openxmlformats.org/officeDocument/2006/relationships/image"/><Relationship Id="rId2" Target="../notesSlides/notesSlide4.xml" Type="http://schemas.openxmlformats.org/officeDocument/2006/relationships/notesSlide"/><Relationship Id="rId3" Target="../media/image48.png" Type="http://schemas.openxmlformats.org/officeDocument/2006/relationships/image"/><Relationship Id="rId4" Target="../media/image49.svg" Type="http://schemas.openxmlformats.org/officeDocument/2006/relationships/image"/><Relationship Id="rId5" Target="../media/image61.png" Type="http://schemas.openxmlformats.org/officeDocument/2006/relationships/image"/><Relationship Id="rId6" Target="../media/image62.svg" Type="http://schemas.openxmlformats.org/officeDocument/2006/relationships/image"/><Relationship Id="rId7" Target="../media/image50.png" Type="http://schemas.openxmlformats.org/officeDocument/2006/relationships/image"/><Relationship Id="rId8" Target="../media/image51.svg" Type="http://schemas.openxmlformats.org/officeDocument/2006/relationships/image"/><Relationship Id="rId9" Target="../media/image20.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7.png" Type="http://schemas.openxmlformats.org/officeDocument/2006/relationships/image"/><Relationship Id="rId2" Target="../media/image48.png" Type="http://schemas.openxmlformats.org/officeDocument/2006/relationships/image"/><Relationship Id="rId3" Target="../media/image49.svg" Type="http://schemas.openxmlformats.org/officeDocument/2006/relationships/image"/><Relationship Id="rId4" Target="../media/image61.png" Type="http://schemas.openxmlformats.org/officeDocument/2006/relationships/image"/><Relationship Id="rId5" Target="../media/image62.svg" Type="http://schemas.openxmlformats.org/officeDocument/2006/relationships/image"/><Relationship Id="rId6" Target="../media/image50.png" Type="http://schemas.openxmlformats.org/officeDocument/2006/relationships/image"/><Relationship Id="rId7" Target="../media/image51.svg" Type="http://schemas.openxmlformats.org/officeDocument/2006/relationships/image"/><Relationship Id="rId8" Target="../media/image20.png" Type="http://schemas.openxmlformats.org/officeDocument/2006/relationships/image"/><Relationship Id="rId9" Target="../media/image21.sv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1.svg" Type="http://schemas.openxmlformats.org/officeDocument/2006/relationships/image"/><Relationship Id="rId11" Target="../media/image78.png" Type="http://schemas.openxmlformats.org/officeDocument/2006/relationships/image"/><Relationship Id="rId2" Target="../notesSlides/notesSlide5.xml" Type="http://schemas.openxmlformats.org/officeDocument/2006/relationships/notesSlide"/><Relationship Id="rId3" Target="../media/image48.png" Type="http://schemas.openxmlformats.org/officeDocument/2006/relationships/image"/><Relationship Id="rId4" Target="../media/image49.svg" Type="http://schemas.openxmlformats.org/officeDocument/2006/relationships/image"/><Relationship Id="rId5" Target="../media/image61.png" Type="http://schemas.openxmlformats.org/officeDocument/2006/relationships/image"/><Relationship Id="rId6" Target="../media/image62.svg" Type="http://schemas.openxmlformats.org/officeDocument/2006/relationships/image"/><Relationship Id="rId7" Target="../media/image50.png" Type="http://schemas.openxmlformats.org/officeDocument/2006/relationships/image"/><Relationship Id="rId8" Target="../media/image51.svg" Type="http://schemas.openxmlformats.org/officeDocument/2006/relationships/image"/><Relationship Id="rId9" Target="../media/image20.pn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0.png" Type="http://schemas.openxmlformats.org/officeDocument/2006/relationships/image"/><Relationship Id="rId11" Target="../media/image21.svg" Type="http://schemas.openxmlformats.org/officeDocument/2006/relationships/image"/><Relationship Id="rId12" Target="../media/image11.png" Type="http://schemas.openxmlformats.org/officeDocument/2006/relationships/image"/><Relationship Id="rId13" Target="../media/image12.svg" Type="http://schemas.openxmlformats.org/officeDocument/2006/relationships/image"/><Relationship Id="rId14" Target="../media/image13.png" Type="http://schemas.openxmlformats.org/officeDocument/2006/relationships/image"/><Relationship Id="rId2" Target="../media/image61.png" Type="http://schemas.openxmlformats.org/officeDocument/2006/relationships/image"/><Relationship Id="rId3" Target="../media/image62.svg" Type="http://schemas.openxmlformats.org/officeDocument/2006/relationships/image"/><Relationship Id="rId4" Target="../media/image63.png" Type="http://schemas.openxmlformats.org/officeDocument/2006/relationships/image"/><Relationship Id="rId5" Target="../media/image64.svg" Type="http://schemas.openxmlformats.org/officeDocument/2006/relationships/image"/><Relationship Id="rId6" Target="../media/image50.png" Type="http://schemas.openxmlformats.org/officeDocument/2006/relationships/image"/><Relationship Id="rId7" Target="../media/image51.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DF5EF"/>
        </a:solidFill>
      </p:bgPr>
    </p:bg>
    <p:spTree>
      <p:nvGrpSpPr>
        <p:cNvPr id="1" name=""/>
        <p:cNvGrpSpPr/>
        <p:nvPr/>
      </p:nvGrpSpPr>
      <p:grpSpPr>
        <a:xfrm>
          <a:off x="0" y="0"/>
          <a:ext cx="0" cy="0"/>
          <a:chOff x="0" y="0"/>
          <a:chExt cx="0" cy="0"/>
        </a:xfrm>
      </p:grpSpPr>
      <p:sp>
        <p:nvSpPr>
          <p:cNvPr name="Freeform 2" id="2"/>
          <p:cNvSpPr/>
          <p:nvPr/>
        </p:nvSpPr>
        <p:spPr>
          <a:xfrm flipH="false" flipV="false" rot="0">
            <a:off x="13020617" y="4747196"/>
            <a:ext cx="5953206" cy="6642350"/>
          </a:xfrm>
          <a:custGeom>
            <a:avLst/>
            <a:gdLst/>
            <a:ahLst/>
            <a:cxnLst/>
            <a:rect r="r" b="b" t="t" l="l"/>
            <a:pathLst>
              <a:path h="6642350" w="5953206">
                <a:moveTo>
                  <a:pt x="0" y="0"/>
                </a:moveTo>
                <a:lnTo>
                  <a:pt x="5953207" y="0"/>
                </a:lnTo>
                <a:lnTo>
                  <a:pt x="5953207" y="6642350"/>
                </a:lnTo>
                <a:lnTo>
                  <a:pt x="0" y="66423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2032537" y="-1486061"/>
            <a:ext cx="9438451" cy="8341231"/>
          </a:xfrm>
          <a:custGeom>
            <a:avLst/>
            <a:gdLst/>
            <a:ahLst/>
            <a:cxnLst/>
            <a:rect r="r" b="b" t="t" l="l"/>
            <a:pathLst>
              <a:path h="8341231" w="9438451">
                <a:moveTo>
                  <a:pt x="0" y="0"/>
                </a:moveTo>
                <a:lnTo>
                  <a:pt x="9438451" y="0"/>
                </a:lnTo>
                <a:lnTo>
                  <a:pt x="9438451" y="8341231"/>
                </a:lnTo>
                <a:lnTo>
                  <a:pt x="0" y="8341231"/>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0963217" y="-2050180"/>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14821864" y="3880300"/>
            <a:ext cx="512306" cy="512306"/>
          </a:xfrm>
          <a:custGeom>
            <a:avLst/>
            <a:gdLst/>
            <a:ahLst/>
            <a:cxnLst/>
            <a:rect r="r" b="b" t="t" l="l"/>
            <a:pathLst>
              <a:path h="512306" w="512306">
                <a:moveTo>
                  <a:pt x="0" y="0"/>
                </a:moveTo>
                <a:lnTo>
                  <a:pt x="512306" y="0"/>
                </a:lnTo>
                <a:lnTo>
                  <a:pt x="512306" y="512306"/>
                </a:lnTo>
                <a:lnTo>
                  <a:pt x="0" y="51230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5400000">
            <a:off x="13666820" y="8139946"/>
            <a:ext cx="1303958" cy="1518437"/>
          </a:xfrm>
          <a:custGeom>
            <a:avLst/>
            <a:gdLst/>
            <a:ahLst/>
            <a:cxnLst/>
            <a:rect r="r" b="b" t="t" l="l"/>
            <a:pathLst>
              <a:path h="1518437" w="1303958">
                <a:moveTo>
                  <a:pt x="0" y="0"/>
                </a:moveTo>
                <a:lnTo>
                  <a:pt x="1303958" y="0"/>
                </a:lnTo>
                <a:lnTo>
                  <a:pt x="1303958" y="1518437"/>
                </a:lnTo>
                <a:lnTo>
                  <a:pt x="0" y="1518437"/>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7" id="7"/>
          <p:cNvSpPr/>
          <p:nvPr/>
        </p:nvSpPr>
        <p:spPr>
          <a:xfrm flipH="false" flipV="false" rot="0">
            <a:off x="17402565" y="7781017"/>
            <a:ext cx="1770126" cy="1770126"/>
          </a:xfrm>
          <a:custGeom>
            <a:avLst/>
            <a:gdLst/>
            <a:ahLst/>
            <a:cxnLst/>
            <a:rect r="r" b="b" t="t" l="l"/>
            <a:pathLst>
              <a:path h="1770126" w="1770126">
                <a:moveTo>
                  <a:pt x="0" y="0"/>
                </a:moveTo>
                <a:lnTo>
                  <a:pt x="1770126" y="0"/>
                </a:lnTo>
                <a:lnTo>
                  <a:pt x="1770126" y="1770126"/>
                </a:lnTo>
                <a:lnTo>
                  <a:pt x="0" y="1770126"/>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8" id="8"/>
          <p:cNvSpPr/>
          <p:nvPr/>
        </p:nvSpPr>
        <p:spPr>
          <a:xfrm flipH="false" flipV="false" rot="-10800000">
            <a:off x="-685824" y="-1102546"/>
            <a:ext cx="5953206" cy="6642350"/>
          </a:xfrm>
          <a:custGeom>
            <a:avLst/>
            <a:gdLst/>
            <a:ahLst/>
            <a:cxnLst/>
            <a:rect r="r" b="b" t="t" l="l"/>
            <a:pathLst>
              <a:path h="6642350" w="5953206">
                <a:moveTo>
                  <a:pt x="0" y="0"/>
                </a:moveTo>
                <a:lnTo>
                  <a:pt x="5953207" y="0"/>
                </a:lnTo>
                <a:lnTo>
                  <a:pt x="5953207" y="6642350"/>
                </a:lnTo>
                <a:lnTo>
                  <a:pt x="0" y="66423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10800000">
            <a:off x="-3182988" y="3431830"/>
            <a:ext cx="9438451" cy="8341231"/>
          </a:xfrm>
          <a:custGeom>
            <a:avLst/>
            <a:gdLst/>
            <a:ahLst/>
            <a:cxnLst/>
            <a:rect r="r" b="b" t="t" l="l"/>
            <a:pathLst>
              <a:path h="8341231" w="9438451">
                <a:moveTo>
                  <a:pt x="0" y="0"/>
                </a:moveTo>
                <a:lnTo>
                  <a:pt x="9438451" y="0"/>
                </a:lnTo>
                <a:lnTo>
                  <a:pt x="9438451" y="8341231"/>
                </a:lnTo>
                <a:lnTo>
                  <a:pt x="0" y="8341231"/>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10800000">
            <a:off x="3209983" y="8222380"/>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1" id="11"/>
          <p:cNvSpPr/>
          <p:nvPr/>
        </p:nvSpPr>
        <p:spPr>
          <a:xfrm flipH="false" flipV="false" rot="-10800000">
            <a:off x="2953830" y="5894394"/>
            <a:ext cx="512306" cy="512306"/>
          </a:xfrm>
          <a:custGeom>
            <a:avLst/>
            <a:gdLst/>
            <a:ahLst/>
            <a:cxnLst/>
            <a:rect r="r" b="b" t="t" l="l"/>
            <a:pathLst>
              <a:path h="512306" w="512306">
                <a:moveTo>
                  <a:pt x="0" y="0"/>
                </a:moveTo>
                <a:lnTo>
                  <a:pt x="512306" y="0"/>
                </a:lnTo>
                <a:lnTo>
                  <a:pt x="512306" y="512306"/>
                </a:lnTo>
                <a:lnTo>
                  <a:pt x="0" y="51230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2" id="12"/>
          <p:cNvSpPr/>
          <p:nvPr/>
        </p:nvSpPr>
        <p:spPr>
          <a:xfrm flipH="false" flipV="false" rot="5400000">
            <a:off x="3317222" y="628617"/>
            <a:ext cx="1303958" cy="1518437"/>
          </a:xfrm>
          <a:custGeom>
            <a:avLst/>
            <a:gdLst/>
            <a:ahLst/>
            <a:cxnLst/>
            <a:rect r="r" b="b" t="t" l="l"/>
            <a:pathLst>
              <a:path h="1518437" w="1303958">
                <a:moveTo>
                  <a:pt x="0" y="0"/>
                </a:moveTo>
                <a:lnTo>
                  <a:pt x="1303958" y="0"/>
                </a:lnTo>
                <a:lnTo>
                  <a:pt x="1303958" y="1518437"/>
                </a:lnTo>
                <a:lnTo>
                  <a:pt x="0" y="1518437"/>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3" id="13"/>
          <p:cNvSpPr/>
          <p:nvPr/>
        </p:nvSpPr>
        <p:spPr>
          <a:xfrm flipH="false" flipV="false" rot="-10800000">
            <a:off x="-884691" y="735857"/>
            <a:ext cx="1770126" cy="1770126"/>
          </a:xfrm>
          <a:custGeom>
            <a:avLst/>
            <a:gdLst/>
            <a:ahLst/>
            <a:cxnLst/>
            <a:rect r="r" b="b" t="t" l="l"/>
            <a:pathLst>
              <a:path h="1770126" w="1770126">
                <a:moveTo>
                  <a:pt x="0" y="0"/>
                </a:moveTo>
                <a:lnTo>
                  <a:pt x="1770126" y="0"/>
                </a:lnTo>
                <a:lnTo>
                  <a:pt x="1770126" y="1770126"/>
                </a:lnTo>
                <a:lnTo>
                  <a:pt x="0" y="1770126"/>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grpSp>
        <p:nvGrpSpPr>
          <p:cNvPr name="Group 14" id="14"/>
          <p:cNvGrpSpPr/>
          <p:nvPr/>
        </p:nvGrpSpPr>
        <p:grpSpPr>
          <a:xfrm rot="0">
            <a:off x="3220141" y="3454079"/>
            <a:ext cx="748689" cy="748689"/>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9D0730"/>
            </a:solidFill>
          </p:spPr>
        </p:sp>
      </p:grpSp>
      <p:grpSp>
        <p:nvGrpSpPr>
          <p:cNvPr name="Group 16" id="16"/>
          <p:cNvGrpSpPr/>
          <p:nvPr/>
        </p:nvGrpSpPr>
        <p:grpSpPr>
          <a:xfrm rot="0">
            <a:off x="14318427" y="6098671"/>
            <a:ext cx="748689" cy="748689"/>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9D0730"/>
            </a:solidFill>
          </p:spPr>
        </p:sp>
      </p:grpSp>
      <p:grpSp>
        <p:nvGrpSpPr>
          <p:cNvPr name="Group 18" id="18"/>
          <p:cNvGrpSpPr/>
          <p:nvPr/>
        </p:nvGrpSpPr>
        <p:grpSpPr>
          <a:xfrm rot="0">
            <a:off x="5267383" y="3145042"/>
            <a:ext cx="7753235" cy="703109"/>
            <a:chOff x="0" y="0"/>
            <a:chExt cx="7282283" cy="660400"/>
          </a:xfrm>
        </p:grpSpPr>
        <p:sp>
          <p:nvSpPr>
            <p:cNvPr name="Freeform 19" id="19"/>
            <p:cNvSpPr/>
            <p:nvPr/>
          </p:nvSpPr>
          <p:spPr>
            <a:xfrm flipH="false" flipV="false" rot="0">
              <a:off x="0" y="0"/>
              <a:ext cx="7282283" cy="660400"/>
            </a:xfrm>
            <a:custGeom>
              <a:avLst/>
              <a:gdLst/>
              <a:ahLst/>
              <a:cxnLst/>
              <a:rect r="r" b="b" t="t" l="l"/>
              <a:pathLst>
                <a:path h="660400" w="7282283">
                  <a:moveTo>
                    <a:pt x="7157823" y="660400"/>
                  </a:moveTo>
                  <a:lnTo>
                    <a:pt x="124460" y="660400"/>
                  </a:lnTo>
                  <a:cubicBezTo>
                    <a:pt x="55880" y="660400"/>
                    <a:pt x="0" y="604520"/>
                    <a:pt x="0" y="535940"/>
                  </a:cubicBezTo>
                  <a:lnTo>
                    <a:pt x="0" y="124460"/>
                  </a:lnTo>
                  <a:cubicBezTo>
                    <a:pt x="0" y="55880"/>
                    <a:pt x="55880" y="0"/>
                    <a:pt x="124460" y="0"/>
                  </a:cubicBezTo>
                  <a:lnTo>
                    <a:pt x="7157823" y="0"/>
                  </a:lnTo>
                  <a:cubicBezTo>
                    <a:pt x="7226402" y="0"/>
                    <a:pt x="7282283" y="55880"/>
                    <a:pt x="7282283" y="124460"/>
                  </a:cubicBezTo>
                  <a:lnTo>
                    <a:pt x="7282283" y="535940"/>
                  </a:lnTo>
                  <a:cubicBezTo>
                    <a:pt x="7282283" y="604520"/>
                    <a:pt x="7226402" y="660400"/>
                    <a:pt x="7157823" y="660400"/>
                  </a:cubicBezTo>
                  <a:close/>
                </a:path>
              </a:pathLst>
            </a:custGeom>
            <a:solidFill>
              <a:srgbClr val="8CAB6C"/>
            </a:solidFill>
          </p:spPr>
        </p:sp>
      </p:grpSp>
      <p:sp>
        <p:nvSpPr>
          <p:cNvPr name="Freeform 20" id="20"/>
          <p:cNvSpPr/>
          <p:nvPr/>
        </p:nvSpPr>
        <p:spPr>
          <a:xfrm flipH="false" flipV="false" rot="0">
            <a:off x="7924637" y="406620"/>
            <a:ext cx="2738246" cy="2443147"/>
          </a:xfrm>
          <a:custGeom>
            <a:avLst/>
            <a:gdLst/>
            <a:ahLst/>
            <a:cxnLst/>
            <a:rect r="r" b="b" t="t" l="l"/>
            <a:pathLst>
              <a:path h="2443147" w="2738246">
                <a:moveTo>
                  <a:pt x="0" y="0"/>
                </a:moveTo>
                <a:lnTo>
                  <a:pt x="2738246" y="0"/>
                </a:lnTo>
                <a:lnTo>
                  <a:pt x="2738246" y="2443147"/>
                </a:lnTo>
                <a:lnTo>
                  <a:pt x="0" y="2443147"/>
                </a:lnTo>
                <a:lnTo>
                  <a:pt x="0" y="0"/>
                </a:lnTo>
                <a:close/>
              </a:path>
            </a:pathLst>
          </a:custGeom>
          <a:blipFill>
            <a:blip r:embed="rId14"/>
            <a:stretch>
              <a:fillRect l="0" t="0" r="0" b="0"/>
            </a:stretch>
          </a:blipFill>
        </p:spPr>
      </p:sp>
      <p:sp>
        <p:nvSpPr>
          <p:cNvPr name="TextBox 21" id="21"/>
          <p:cNvSpPr txBox="true"/>
          <p:nvPr/>
        </p:nvSpPr>
        <p:spPr>
          <a:xfrm rot="0">
            <a:off x="1835758" y="3960537"/>
            <a:ext cx="14916005" cy="1674695"/>
          </a:xfrm>
          <a:prstGeom prst="rect">
            <a:avLst/>
          </a:prstGeom>
        </p:spPr>
        <p:txBody>
          <a:bodyPr anchor="t" rtlCol="false" tIns="0" lIns="0" bIns="0" rIns="0">
            <a:spAutoFit/>
          </a:bodyPr>
          <a:lstStyle/>
          <a:p>
            <a:pPr algn="ctr">
              <a:lnSpc>
                <a:spcPts val="13743"/>
              </a:lnSpc>
              <a:spcBef>
                <a:spcPct val="0"/>
              </a:spcBef>
            </a:pPr>
            <a:r>
              <a:rPr lang="en-US" sz="9817">
                <a:solidFill>
                  <a:srgbClr val="8A1A36"/>
                </a:solidFill>
                <a:latin typeface="Fredoka"/>
                <a:ea typeface="Fredoka"/>
                <a:cs typeface="Fredoka"/>
                <a:sym typeface="Fredoka"/>
              </a:rPr>
              <a:t>HATFEILD PRIMARY</a:t>
            </a:r>
          </a:p>
        </p:txBody>
      </p:sp>
      <p:sp>
        <p:nvSpPr>
          <p:cNvPr name="TextBox 22" id="22"/>
          <p:cNvSpPr txBox="true"/>
          <p:nvPr/>
        </p:nvSpPr>
        <p:spPr>
          <a:xfrm rot="0">
            <a:off x="3794591" y="5490429"/>
            <a:ext cx="10698075" cy="1665968"/>
          </a:xfrm>
          <a:prstGeom prst="rect">
            <a:avLst/>
          </a:prstGeom>
        </p:spPr>
        <p:txBody>
          <a:bodyPr anchor="t" rtlCol="false" tIns="0" lIns="0" bIns="0" rIns="0">
            <a:spAutoFit/>
          </a:bodyPr>
          <a:lstStyle/>
          <a:p>
            <a:pPr algn="ctr">
              <a:lnSpc>
                <a:spcPts val="13743"/>
              </a:lnSpc>
              <a:spcBef>
                <a:spcPct val="0"/>
              </a:spcBef>
            </a:pPr>
            <a:r>
              <a:rPr lang="en-US" sz="9817">
                <a:solidFill>
                  <a:srgbClr val="8CAB6C"/>
                </a:solidFill>
                <a:latin typeface="Fredoka"/>
                <a:ea typeface="Fredoka"/>
                <a:cs typeface="Fredoka"/>
                <a:sym typeface="Fredoka"/>
              </a:rPr>
              <a:t>SCHOOL</a:t>
            </a:r>
          </a:p>
        </p:txBody>
      </p:sp>
      <p:sp>
        <p:nvSpPr>
          <p:cNvPr name="TextBox 23" id="23"/>
          <p:cNvSpPr txBox="true"/>
          <p:nvPr/>
        </p:nvSpPr>
        <p:spPr>
          <a:xfrm rot="0">
            <a:off x="6255463" y="3281649"/>
            <a:ext cx="5868411" cy="382270"/>
          </a:xfrm>
          <a:prstGeom prst="rect">
            <a:avLst/>
          </a:prstGeom>
        </p:spPr>
        <p:txBody>
          <a:bodyPr anchor="t" rtlCol="false" tIns="0" lIns="0" bIns="0" rIns="0">
            <a:spAutoFit/>
          </a:bodyPr>
          <a:lstStyle/>
          <a:p>
            <a:pPr algn="ctr">
              <a:lnSpc>
                <a:spcPts val="3079"/>
              </a:lnSpc>
              <a:spcBef>
                <a:spcPct val="0"/>
              </a:spcBef>
            </a:pPr>
            <a:r>
              <a:rPr lang="en-US" sz="2199" spc="701">
                <a:solidFill>
                  <a:srgbClr val="FDF5EF"/>
                </a:solidFill>
                <a:latin typeface="Ubuntu"/>
                <a:ea typeface="Ubuntu"/>
                <a:cs typeface="Ubuntu"/>
                <a:sym typeface="Ubuntu"/>
              </a:rPr>
              <a:t>EARLY READING &amp; WRITING</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DF5EF"/>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685452" y="-1109766"/>
            <a:ext cx="4523542" cy="5047187"/>
          </a:xfrm>
          <a:custGeom>
            <a:avLst/>
            <a:gdLst/>
            <a:ahLst/>
            <a:cxnLst/>
            <a:rect r="r" b="b" t="t" l="l"/>
            <a:pathLst>
              <a:path h="5047187" w="4523542">
                <a:moveTo>
                  <a:pt x="0" y="0"/>
                </a:moveTo>
                <a:lnTo>
                  <a:pt x="4523541" y="0"/>
                </a:lnTo>
                <a:lnTo>
                  <a:pt x="4523541" y="5047188"/>
                </a:lnTo>
                <a:lnTo>
                  <a:pt x="0" y="504718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0800000">
            <a:off x="-3182616" y="5561293"/>
            <a:ext cx="7020706" cy="6204549"/>
          </a:xfrm>
          <a:custGeom>
            <a:avLst/>
            <a:gdLst/>
            <a:ahLst/>
            <a:cxnLst/>
            <a:rect r="r" b="b" t="t" l="l"/>
            <a:pathLst>
              <a:path h="6204549" w="7020706">
                <a:moveTo>
                  <a:pt x="0" y="0"/>
                </a:moveTo>
                <a:lnTo>
                  <a:pt x="7020705" y="0"/>
                </a:lnTo>
                <a:lnTo>
                  <a:pt x="7020705" y="6204549"/>
                </a:lnTo>
                <a:lnTo>
                  <a:pt x="0" y="620454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10800000">
            <a:off x="2205586" y="9025398"/>
            <a:ext cx="2523205" cy="2523205"/>
          </a:xfrm>
          <a:custGeom>
            <a:avLst/>
            <a:gdLst/>
            <a:ahLst/>
            <a:cxnLst/>
            <a:rect r="r" b="b" t="t" l="l"/>
            <a:pathLst>
              <a:path h="2523205" w="2523205">
                <a:moveTo>
                  <a:pt x="0" y="0"/>
                </a:moveTo>
                <a:lnTo>
                  <a:pt x="2523205" y="0"/>
                </a:lnTo>
                <a:lnTo>
                  <a:pt x="2523205" y="2523204"/>
                </a:lnTo>
                <a:lnTo>
                  <a:pt x="0" y="2523204"/>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5400000">
            <a:off x="1821988" y="668800"/>
            <a:ext cx="1131409" cy="1317507"/>
          </a:xfrm>
          <a:custGeom>
            <a:avLst/>
            <a:gdLst/>
            <a:ahLst/>
            <a:cxnLst/>
            <a:rect r="r" b="b" t="t" l="l"/>
            <a:pathLst>
              <a:path h="1317507" w="1131409">
                <a:moveTo>
                  <a:pt x="0" y="0"/>
                </a:moveTo>
                <a:lnTo>
                  <a:pt x="1131409" y="0"/>
                </a:lnTo>
                <a:lnTo>
                  <a:pt x="1131409" y="1317507"/>
                </a:lnTo>
                <a:lnTo>
                  <a:pt x="0" y="131750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10800000">
            <a:off x="-885063" y="2561797"/>
            <a:ext cx="1770126" cy="1770126"/>
          </a:xfrm>
          <a:custGeom>
            <a:avLst/>
            <a:gdLst/>
            <a:ahLst/>
            <a:cxnLst/>
            <a:rect r="r" b="b" t="t" l="l"/>
            <a:pathLst>
              <a:path h="1770126" w="1770126">
                <a:moveTo>
                  <a:pt x="0" y="0"/>
                </a:moveTo>
                <a:lnTo>
                  <a:pt x="1770126" y="0"/>
                </a:lnTo>
                <a:lnTo>
                  <a:pt x="1770126" y="1770126"/>
                </a:lnTo>
                <a:lnTo>
                  <a:pt x="0" y="1770126"/>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grpSp>
        <p:nvGrpSpPr>
          <p:cNvPr name="Group 7" id="7"/>
          <p:cNvGrpSpPr>
            <a:grpSpLocks noChangeAspect="true"/>
          </p:cNvGrpSpPr>
          <p:nvPr/>
        </p:nvGrpSpPr>
        <p:grpSpPr>
          <a:xfrm rot="0">
            <a:off x="1576319" y="2314575"/>
            <a:ext cx="5657873" cy="5657850"/>
            <a:chOff x="0" y="0"/>
            <a:chExt cx="6350000" cy="6349975"/>
          </a:xfrm>
        </p:grpSpPr>
        <p:sp>
          <p:nvSpPr>
            <p:cNvPr name="Freeform 8" id="8"/>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12"/>
              <a:stretch>
                <a:fillRect l="0" t="0" r="0" b="0"/>
              </a:stretch>
            </a:blipFill>
          </p:spPr>
        </p:sp>
      </p:grpSp>
      <p:sp>
        <p:nvSpPr>
          <p:cNvPr name="TextBox 9" id="9"/>
          <p:cNvSpPr txBox="true"/>
          <p:nvPr/>
        </p:nvSpPr>
        <p:spPr>
          <a:xfrm rot="0">
            <a:off x="8395906" y="2369313"/>
            <a:ext cx="8451096" cy="1335407"/>
          </a:xfrm>
          <a:prstGeom prst="rect">
            <a:avLst/>
          </a:prstGeom>
        </p:spPr>
        <p:txBody>
          <a:bodyPr anchor="t" rtlCol="false" tIns="0" lIns="0" bIns="0" rIns="0">
            <a:spAutoFit/>
          </a:bodyPr>
          <a:lstStyle/>
          <a:p>
            <a:pPr algn="l">
              <a:lnSpc>
                <a:spcPts val="10919"/>
              </a:lnSpc>
              <a:spcBef>
                <a:spcPct val="0"/>
              </a:spcBef>
            </a:pPr>
            <a:r>
              <a:rPr lang="en-US" sz="7799">
                <a:solidFill>
                  <a:srgbClr val="EA4E55"/>
                </a:solidFill>
                <a:latin typeface="Fredoka"/>
                <a:ea typeface="Fredoka"/>
                <a:cs typeface="Fredoka"/>
                <a:sym typeface="Fredoka"/>
              </a:rPr>
              <a:t>AREAS OF </a:t>
            </a:r>
          </a:p>
        </p:txBody>
      </p:sp>
      <p:sp>
        <p:nvSpPr>
          <p:cNvPr name="TextBox 10" id="10"/>
          <p:cNvSpPr txBox="true"/>
          <p:nvPr/>
        </p:nvSpPr>
        <p:spPr>
          <a:xfrm rot="0">
            <a:off x="8395906" y="3598684"/>
            <a:ext cx="8451096" cy="1335407"/>
          </a:xfrm>
          <a:prstGeom prst="rect">
            <a:avLst/>
          </a:prstGeom>
        </p:spPr>
        <p:txBody>
          <a:bodyPr anchor="t" rtlCol="false" tIns="0" lIns="0" bIns="0" rIns="0">
            <a:spAutoFit/>
          </a:bodyPr>
          <a:lstStyle/>
          <a:p>
            <a:pPr algn="l">
              <a:lnSpc>
                <a:spcPts val="10919"/>
              </a:lnSpc>
              <a:spcBef>
                <a:spcPct val="0"/>
              </a:spcBef>
            </a:pPr>
            <a:r>
              <a:rPr lang="en-US" sz="7799">
                <a:solidFill>
                  <a:srgbClr val="545454"/>
                </a:solidFill>
                <a:latin typeface="Fredoka"/>
                <a:ea typeface="Fredoka"/>
                <a:cs typeface="Fredoka"/>
                <a:sym typeface="Fredoka"/>
              </a:rPr>
              <a:t>LEARNING</a:t>
            </a:r>
          </a:p>
        </p:txBody>
      </p:sp>
      <p:sp>
        <p:nvSpPr>
          <p:cNvPr name="AutoShape 11" id="11"/>
          <p:cNvSpPr/>
          <p:nvPr/>
        </p:nvSpPr>
        <p:spPr>
          <a:xfrm>
            <a:off x="8993685" y="9601073"/>
            <a:ext cx="1650151" cy="0"/>
          </a:xfrm>
          <a:prstGeom prst="line">
            <a:avLst/>
          </a:prstGeom>
          <a:ln cap="rnd" w="114300">
            <a:solidFill>
              <a:srgbClr val="FF9E78"/>
            </a:solidFill>
            <a:prstDash val="solid"/>
            <a:headEnd type="none" len="sm" w="sm"/>
            <a:tailEnd type="none" len="sm" w="sm"/>
          </a:ln>
        </p:spPr>
      </p:sp>
      <p:sp>
        <p:nvSpPr>
          <p:cNvPr name="Freeform 12" id="12"/>
          <p:cNvSpPr/>
          <p:nvPr/>
        </p:nvSpPr>
        <p:spPr>
          <a:xfrm flipH="false" flipV="false" rot="0">
            <a:off x="14908731" y="6846243"/>
            <a:ext cx="4065465" cy="4536083"/>
          </a:xfrm>
          <a:custGeom>
            <a:avLst/>
            <a:gdLst/>
            <a:ahLst/>
            <a:cxnLst/>
            <a:rect r="r" b="b" t="t" l="l"/>
            <a:pathLst>
              <a:path h="4536083" w="4065465">
                <a:moveTo>
                  <a:pt x="0" y="0"/>
                </a:moveTo>
                <a:lnTo>
                  <a:pt x="4065464" y="0"/>
                </a:lnTo>
                <a:lnTo>
                  <a:pt x="4065464" y="4536084"/>
                </a:lnTo>
                <a:lnTo>
                  <a:pt x="0" y="453608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3" id="13"/>
          <p:cNvSpPr/>
          <p:nvPr/>
        </p:nvSpPr>
        <p:spPr>
          <a:xfrm flipH="false" flipV="false" rot="0">
            <a:off x="14418169" y="-1493281"/>
            <a:ext cx="7053190" cy="6233257"/>
          </a:xfrm>
          <a:custGeom>
            <a:avLst/>
            <a:gdLst/>
            <a:ahLst/>
            <a:cxnLst/>
            <a:rect r="r" b="b" t="t" l="l"/>
            <a:pathLst>
              <a:path h="6233257" w="7053190">
                <a:moveTo>
                  <a:pt x="0" y="0"/>
                </a:moveTo>
                <a:lnTo>
                  <a:pt x="7053190" y="0"/>
                </a:lnTo>
                <a:lnTo>
                  <a:pt x="7053190" y="6233257"/>
                </a:lnTo>
                <a:lnTo>
                  <a:pt x="0" y="623325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4" id="14"/>
          <p:cNvSpPr/>
          <p:nvPr/>
        </p:nvSpPr>
        <p:spPr>
          <a:xfrm flipH="false" flipV="false" rot="0">
            <a:off x="13880031" y="-1109766"/>
            <a:ext cx="2057400" cy="2057400"/>
          </a:xfrm>
          <a:custGeom>
            <a:avLst/>
            <a:gdLst/>
            <a:ahLst/>
            <a:cxnLst/>
            <a:rect r="r" b="b" t="t" l="l"/>
            <a:pathLst>
              <a:path h="2057400" w="2057400">
                <a:moveTo>
                  <a:pt x="0" y="0"/>
                </a:moveTo>
                <a:lnTo>
                  <a:pt x="2057400" y="0"/>
                </a:lnTo>
                <a:lnTo>
                  <a:pt x="2057400" y="2057400"/>
                </a:lnTo>
                <a:lnTo>
                  <a:pt x="0" y="205740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5" id="15"/>
          <p:cNvSpPr/>
          <p:nvPr/>
        </p:nvSpPr>
        <p:spPr>
          <a:xfrm flipH="false" flipV="false" rot="0">
            <a:off x="17402937" y="7773798"/>
            <a:ext cx="1770126" cy="1770126"/>
          </a:xfrm>
          <a:custGeom>
            <a:avLst/>
            <a:gdLst/>
            <a:ahLst/>
            <a:cxnLst/>
            <a:rect r="r" b="b" t="t" l="l"/>
            <a:pathLst>
              <a:path h="1770126" w="1770126">
                <a:moveTo>
                  <a:pt x="0" y="0"/>
                </a:moveTo>
                <a:lnTo>
                  <a:pt x="1770126" y="0"/>
                </a:lnTo>
                <a:lnTo>
                  <a:pt x="1770126" y="1770125"/>
                </a:lnTo>
                <a:lnTo>
                  <a:pt x="0" y="1770125"/>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Freeform 16" id="16"/>
          <p:cNvSpPr/>
          <p:nvPr/>
        </p:nvSpPr>
        <p:spPr>
          <a:xfrm flipH="false" flipV="false" rot="0">
            <a:off x="14418169" y="8663567"/>
            <a:ext cx="1789353" cy="411551"/>
          </a:xfrm>
          <a:custGeom>
            <a:avLst/>
            <a:gdLst/>
            <a:ahLst/>
            <a:cxnLst/>
            <a:rect r="r" b="b" t="t" l="l"/>
            <a:pathLst>
              <a:path h="411551" w="1789353">
                <a:moveTo>
                  <a:pt x="0" y="0"/>
                </a:moveTo>
                <a:lnTo>
                  <a:pt x="1789353" y="0"/>
                </a:lnTo>
                <a:lnTo>
                  <a:pt x="1789353" y="411551"/>
                </a:lnTo>
                <a:lnTo>
                  <a:pt x="0" y="411551"/>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p:spPr>
      </p:sp>
      <p:sp>
        <p:nvSpPr>
          <p:cNvPr name="TextBox 17" id="17"/>
          <p:cNvSpPr txBox="true"/>
          <p:nvPr/>
        </p:nvSpPr>
        <p:spPr>
          <a:xfrm rot="0">
            <a:off x="8050015" y="5068255"/>
            <a:ext cx="7751643" cy="4662805"/>
          </a:xfrm>
          <a:prstGeom prst="rect">
            <a:avLst/>
          </a:prstGeom>
        </p:spPr>
        <p:txBody>
          <a:bodyPr anchor="t" rtlCol="false" tIns="0" lIns="0" bIns="0" rIns="0">
            <a:spAutoFit/>
          </a:bodyPr>
          <a:lstStyle/>
          <a:p>
            <a:pPr algn="l">
              <a:lnSpc>
                <a:spcPts val="3499"/>
              </a:lnSpc>
            </a:pPr>
            <a:r>
              <a:rPr lang="en-US" sz="2499" u="sng" b="true">
                <a:solidFill>
                  <a:srgbClr val="545454"/>
                </a:solidFill>
                <a:latin typeface="Ubuntu Bold"/>
                <a:ea typeface="Ubuntu Bold"/>
                <a:cs typeface="Ubuntu Bold"/>
                <a:sym typeface="Ubuntu Bold"/>
              </a:rPr>
              <a:t>Prime Areas</a:t>
            </a:r>
          </a:p>
          <a:p>
            <a:pPr algn="l">
              <a:lnSpc>
                <a:spcPts val="3499"/>
              </a:lnSpc>
            </a:pPr>
            <a:r>
              <a:rPr lang="en-US" sz="2499">
                <a:solidFill>
                  <a:srgbClr val="545454"/>
                </a:solidFill>
                <a:latin typeface="Ubuntu"/>
                <a:ea typeface="Ubuntu"/>
                <a:cs typeface="Ubuntu"/>
                <a:sym typeface="Ubuntu"/>
              </a:rPr>
              <a:t>•Physical Development</a:t>
            </a:r>
          </a:p>
          <a:p>
            <a:pPr algn="l">
              <a:lnSpc>
                <a:spcPts val="3499"/>
              </a:lnSpc>
            </a:pPr>
            <a:r>
              <a:rPr lang="en-US" sz="2499">
                <a:solidFill>
                  <a:srgbClr val="545454"/>
                </a:solidFill>
                <a:latin typeface="Ubuntu"/>
                <a:ea typeface="Ubuntu"/>
                <a:cs typeface="Ubuntu"/>
                <a:sym typeface="Ubuntu"/>
              </a:rPr>
              <a:t>•Personnal, Social, Emotional Development</a:t>
            </a:r>
          </a:p>
          <a:p>
            <a:pPr algn="l">
              <a:lnSpc>
                <a:spcPts val="3499"/>
              </a:lnSpc>
            </a:pPr>
            <a:r>
              <a:rPr lang="en-US" sz="2499">
                <a:solidFill>
                  <a:srgbClr val="545454"/>
                </a:solidFill>
                <a:latin typeface="Ubuntu"/>
                <a:ea typeface="Ubuntu"/>
                <a:cs typeface="Ubuntu"/>
                <a:sym typeface="Ubuntu"/>
              </a:rPr>
              <a:t>•Communication and Language </a:t>
            </a:r>
          </a:p>
          <a:p>
            <a:pPr algn="l">
              <a:lnSpc>
                <a:spcPts val="3499"/>
              </a:lnSpc>
            </a:pPr>
          </a:p>
          <a:p>
            <a:pPr algn="l">
              <a:lnSpc>
                <a:spcPts val="3499"/>
              </a:lnSpc>
            </a:pPr>
            <a:r>
              <a:rPr lang="en-US" sz="2499">
                <a:solidFill>
                  <a:srgbClr val="545454"/>
                </a:solidFill>
                <a:latin typeface="Ubuntu"/>
                <a:ea typeface="Ubuntu"/>
                <a:cs typeface="Ubuntu"/>
                <a:sym typeface="Ubuntu"/>
              </a:rPr>
              <a:t>S</a:t>
            </a:r>
            <a:r>
              <a:rPr lang="en-US" sz="2499" u="sng" b="true">
                <a:solidFill>
                  <a:srgbClr val="545454"/>
                </a:solidFill>
                <a:latin typeface="Ubuntu Bold"/>
                <a:ea typeface="Ubuntu Bold"/>
                <a:cs typeface="Ubuntu Bold"/>
                <a:sym typeface="Ubuntu Bold"/>
              </a:rPr>
              <a:t>pecific Areas</a:t>
            </a:r>
          </a:p>
          <a:p>
            <a:pPr algn="l">
              <a:lnSpc>
                <a:spcPts val="3499"/>
              </a:lnSpc>
            </a:pPr>
            <a:r>
              <a:rPr lang="en-US" sz="2499">
                <a:solidFill>
                  <a:srgbClr val="545454"/>
                </a:solidFill>
                <a:latin typeface="Ubuntu"/>
                <a:ea typeface="Ubuntu"/>
                <a:cs typeface="Ubuntu"/>
                <a:sym typeface="Ubuntu"/>
              </a:rPr>
              <a:t>•Literacy</a:t>
            </a:r>
          </a:p>
          <a:p>
            <a:pPr algn="l">
              <a:lnSpc>
                <a:spcPts val="3499"/>
              </a:lnSpc>
            </a:pPr>
            <a:r>
              <a:rPr lang="en-US" sz="2499">
                <a:solidFill>
                  <a:srgbClr val="545454"/>
                </a:solidFill>
                <a:latin typeface="Ubuntu"/>
                <a:ea typeface="Ubuntu"/>
                <a:cs typeface="Ubuntu"/>
                <a:sym typeface="Ubuntu"/>
              </a:rPr>
              <a:t>•Mathematics</a:t>
            </a:r>
          </a:p>
          <a:p>
            <a:pPr algn="l">
              <a:lnSpc>
                <a:spcPts val="3499"/>
              </a:lnSpc>
            </a:pPr>
            <a:r>
              <a:rPr lang="en-US" sz="2499">
                <a:solidFill>
                  <a:srgbClr val="545454"/>
                </a:solidFill>
                <a:latin typeface="Ubuntu"/>
                <a:ea typeface="Ubuntu"/>
                <a:cs typeface="Ubuntu"/>
                <a:sym typeface="Ubuntu"/>
              </a:rPr>
              <a:t>•Understanding of the World</a:t>
            </a:r>
          </a:p>
          <a:p>
            <a:pPr algn="l">
              <a:lnSpc>
                <a:spcPts val="3499"/>
              </a:lnSpc>
            </a:pPr>
            <a:r>
              <a:rPr lang="en-US" sz="2499">
                <a:solidFill>
                  <a:srgbClr val="545454"/>
                </a:solidFill>
                <a:latin typeface="Ubuntu"/>
                <a:ea typeface="Ubuntu"/>
                <a:cs typeface="Ubuntu"/>
                <a:sym typeface="Ubuntu"/>
              </a:rPr>
              <a:t>•Expressive Arts and Design</a:t>
            </a:r>
          </a:p>
          <a:p>
            <a:pPr algn="l">
              <a:lnSpc>
                <a:spcPts val="2239"/>
              </a:lnSpc>
              <a:spcBef>
                <a:spcPct val="0"/>
              </a:spcBef>
            </a:pPr>
          </a:p>
        </p:txBody>
      </p:sp>
      <p:sp>
        <p:nvSpPr>
          <p:cNvPr name="Freeform 18" id="18"/>
          <p:cNvSpPr/>
          <p:nvPr/>
        </p:nvSpPr>
        <p:spPr>
          <a:xfrm flipH="false" flipV="false" rot="-10800000">
            <a:off x="5250028" y="8869343"/>
            <a:ext cx="512306" cy="512306"/>
          </a:xfrm>
          <a:custGeom>
            <a:avLst/>
            <a:gdLst/>
            <a:ahLst/>
            <a:cxnLst/>
            <a:rect r="r" b="b" t="t" l="l"/>
            <a:pathLst>
              <a:path h="512306" w="512306">
                <a:moveTo>
                  <a:pt x="0" y="0"/>
                </a:moveTo>
                <a:lnTo>
                  <a:pt x="512306" y="0"/>
                </a:lnTo>
                <a:lnTo>
                  <a:pt x="512306" y="512306"/>
                </a:lnTo>
                <a:lnTo>
                  <a:pt x="0" y="512306"/>
                </a:lnTo>
                <a:lnTo>
                  <a:pt x="0" y="0"/>
                </a:lnTo>
                <a:close/>
              </a:path>
            </a:pathLst>
          </a:custGeom>
          <a:blipFill>
            <a:blip r:embed="rId17">
              <a:extLst>
                <a:ext uri="{96DAC541-7B7A-43D3-8B79-37D633B846F1}">
                  <asvg:svgBlip xmlns:asvg="http://schemas.microsoft.com/office/drawing/2016/SVG/main" r:embed="rId18"/>
                </a:ext>
              </a:extLst>
            </a:blip>
            <a:stretch>
              <a:fillRect l="0" t="0" r="0" b="0"/>
            </a:stretch>
          </a:blipFill>
        </p:spPr>
      </p:sp>
      <p:sp>
        <p:nvSpPr>
          <p:cNvPr name="Freeform 19" id="19"/>
          <p:cNvSpPr/>
          <p:nvPr/>
        </p:nvSpPr>
        <p:spPr>
          <a:xfrm flipH="false" flipV="false" rot="-10800000">
            <a:off x="16147549" y="2058422"/>
            <a:ext cx="512306" cy="512306"/>
          </a:xfrm>
          <a:custGeom>
            <a:avLst/>
            <a:gdLst/>
            <a:ahLst/>
            <a:cxnLst/>
            <a:rect r="r" b="b" t="t" l="l"/>
            <a:pathLst>
              <a:path h="512306" w="512306">
                <a:moveTo>
                  <a:pt x="0" y="0"/>
                </a:moveTo>
                <a:lnTo>
                  <a:pt x="512306" y="0"/>
                </a:lnTo>
                <a:lnTo>
                  <a:pt x="512306" y="512306"/>
                </a:lnTo>
                <a:lnTo>
                  <a:pt x="0" y="512306"/>
                </a:lnTo>
                <a:lnTo>
                  <a:pt x="0" y="0"/>
                </a:lnTo>
                <a:close/>
              </a:path>
            </a:pathLst>
          </a:custGeom>
          <a:blipFill>
            <a:blip r:embed="rId17">
              <a:extLst>
                <a:ext uri="{96DAC541-7B7A-43D3-8B79-37D633B846F1}">
                  <asvg:svgBlip xmlns:asvg="http://schemas.microsoft.com/office/drawing/2016/SVG/main" r:embed="rId18"/>
                </a:ext>
              </a:extLst>
            </a:blip>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DF5EF"/>
        </a:solidFill>
      </p:bgPr>
    </p:bg>
    <p:spTree>
      <p:nvGrpSpPr>
        <p:cNvPr id="1" name=""/>
        <p:cNvGrpSpPr/>
        <p:nvPr/>
      </p:nvGrpSpPr>
      <p:grpSpPr>
        <a:xfrm>
          <a:off x="0" y="0"/>
          <a:ext cx="0" cy="0"/>
          <a:chOff x="0" y="0"/>
          <a:chExt cx="0" cy="0"/>
        </a:xfrm>
      </p:grpSpPr>
      <p:grpSp>
        <p:nvGrpSpPr>
          <p:cNvPr name="Group 2" id="2"/>
          <p:cNvGrpSpPr/>
          <p:nvPr/>
        </p:nvGrpSpPr>
        <p:grpSpPr>
          <a:xfrm rot="0">
            <a:off x="2187376" y="5290989"/>
            <a:ext cx="1284397" cy="1284397"/>
            <a:chOff x="0" y="0"/>
            <a:chExt cx="6350000" cy="6350000"/>
          </a:xfrm>
        </p:grpSpPr>
        <p:sp>
          <p:nvSpPr>
            <p:cNvPr name="Freeform 3" id="3"/>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9D0730"/>
            </a:solidFill>
          </p:spPr>
        </p:sp>
      </p:grpSp>
      <p:grpSp>
        <p:nvGrpSpPr>
          <p:cNvPr name="Group 4" id="4"/>
          <p:cNvGrpSpPr/>
          <p:nvPr/>
        </p:nvGrpSpPr>
        <p:grpSpPr>
          <a:xfrm rot="0">
            <a:off x="9754338" y="5290989"/>
            <a:ext cx="1284397" cy="1284397"/>
            <a:chOff x="0" y="0"/>
            <a:chExt cx="6350000" cy="6350000"/>
          </a:xfrm>
        </p:grpSpPr>
        <p:sp>
          <p:nvSpPr>
            <p:cNvPr name="Freeform 5" id="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9D0730"/>
            </a:solidFill>
          </p:spPr>
        </p:sp>
      </p:grpSp>
      <p:sp>
        <p:nvSpPr>
          <p:cNvPr name="Freeform 6" id="6"/>
          <p:cNvSpPr/>
          <p:nvPr/>
        </p:nvSpPr>
        <p:spPr>
          <a:xfrm flipH="false" flipV="false" rot="0">
            <a:off x="16138404" y="8412696"/>
            <a:ext cx="2159121" cy="1911803"/>
          </a:xfrm>
          <a:custGeom>
            <a:avLst/>
            <a:gdLst/>
            <a:ahLst/>
            <a:cxnLst/>
            <a:rect r="r" b="b" t="t" l="l"/>
            <a:pathLst>
              <a:path h="1911803" w="2159121">
                <a:moveTo>
                  <a:pt x="0" y="0"/>
                </a:moveTo>
                <a:lnTo>
                  <a:pt x="2159121" y="0"/>
                </a:lnTo>
                <a:lnTo>
                  <a:pt x="2159121" y="1911804"/>
                </a:lnTo>
                <a:lnTo>
                  <a:pt x="0" y="191180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7" id="7"/>
          <p:cNvSpPr/>
          <p:nvPr/>
        </p:nvSpPr>
        <p:spPr>
          <a:xfrm flipH="false" flipV="false" rot="-4666593">
            <a:off x="14699630" y="-1235495"/>
            <a:ext cx="5953206" cy="6642350"/>
          </a:xfrm>
          <a:custGeom>
            <a:avLst/>
            <a:gdLst/>
            <a:ahLst/>
            <a:cxnLst/>
            <a:rect r="r" b="b" t="t" l="l"/>
            <a:pathLst>
              <a:path h="6642350" w="5953206">
                <a:moveTo>
                  <a:pt x="0" y="0"/>
                </a:moveTo>
                <a:lnTo>
                  <a:pt x="5953206" y="0"/>
                </a:lnTo>
                <a:lnTo>
                  <a:pt x="5953206" y="6642350"/>
                </a:lnTo>
                <a:lnTo>
                  <a:pt x="0" y="664235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8" id="8"/>
          <p:cNvSpPr txBox="true"/>
          <p:nvPr/>
        </p:nvSpPr>
        <p:spPr>
          <a:xfrm rot="0">
            <a:off x="3306489" y="1699616"/>
            <a:ext cx="11675023" cy="2716532"/>
          </a:xfrm>
          <a:prstGeom prst="rect">
            <a:avLst/>
          </a:prstGeom>
        </p:spPr>
        <p:txBody>
          <a:bodyPr anchor="t" rtlCol="false" tIns="0" lIns="0" bIns="0" rIns="0">
            <a:spAutoFit/>
          </a:bodyPr>
          <a:lstStyle/>
          <a:p>
            <a:pPr algn="ctr">
              <a:lnSpc>
                <a:spcPts val="10919"/>
              </a:lnSpc>
              <a:spcBef>
                <a:spcPct val="0"/>
              </a:spcBef>
            </a:pPr>
            <a:r>
              <a:rPr lang="en-US" sz="7799">
                <a:solidFill>
                  <a:srgbClr val="9D0730"/>
                </a:solidFill>
                <a:latin typeface="Fredoka"/>
                <a:ea typeface="Fredoka"/>
                <a:cs typeface="Fredoka"/>
                <a:sym typeface="Fredoka"/>
              </a:rPr>
              <a:t>PRE-R</a:t>
            </a:r>
            <a:r>
              <a:rPr lang="en-US" sz="7799">
                <a:solidFill>
                  <a:srgbClr val="9D0730"/>
                </a:solidFill>
                <a:latin typeface="Fredoka"/>
                <a:ea typeface="Fredoka"/>
                <a:cs typeface="Fredoka"/>
                <a:sym typeface="Fredoka"/>
              </a:rPr>
              <a:t>EADING AND WRITING SKILLS</a:t>
            </a:r>
          </a:p>
        </p:txBody>
      </p:sp>
      <p:sp>
        <p:nvSpPr>
          <p:cNvPr name="TextBox 9" id="9"/>
          <p:cNvSpPr txBox="true"/>
          <p:nvPr/>
        </p:nvSpPr>
        <p:spPr>
          <a:xfrm rot="0">
            <a:off x="3932675" y="6527761"/>
            <a:ext cx="4600987" cy="2769235"/>
          </a:xfrm>
          <a:prstGeom prst="rect">
            <a:avLst/>
          </a:prstGeom>
        </p:spPr>
        <p:txBody>
          <a:bodyPr anchor="t" rtlCol="false" tIns="0" lIns="0" bIns="0" rIns="0">
            <a:spAutoFit/>
          </a:bodyPr>
          <a:lstStyle/>
          <a:p>
            <a:pPr algn="l">
              <a:lnSpc>
                <a:spcPts val="2239"/>
              </a:lnSpc>
            </a:pPr>
            <a:r>
              <a:rPr lang="en-US" sz="1599">
                <a:solidFill>
                  <a:srgbClr val="545454"/>
                </a:solidFill>
                <a:latin typeface="Ubuntu"/>
                <a:ea typeface="Ubuntu"/>
                <a:cs typeface="Ubuntu"/>
                <a:sym typeface="Ubuntu"/>
              </a:rPr>
              <a:t>What Can Parents Do?</a:t>
            </a:r>
          </a:p>
          <a:p>
            <a:pPr algn="l">
              <a:lnSpc>
                <a:spcPts val="2239"/>
              </a:lnSpc>
            </a:pPr>
            <a:r>
              <a:rPr lang="en-US" sz="1599">
                <a:solidFill>
                  <a:srgbClr val="545454"/>
                </a:solidFill>
                <a:latin typeface="Ubuntu"/>
                <a:ea typeface="Ubuntu"/>
                <a:cs typeface="Ubuntu"/>
                <a:sym typeface="Ubuntu"/>
              </a:rPr>
              <a:t>•Let your child pick what book they want to read.</a:t>
            </a:r>
          </a:p>
          <a:p>
            <a:pPr algn="l">
              <a:lnSpc>
                <a:spcPts val="2239"/>
              </a:lnSpc>
            </a:pPr>
            <a:r>
              <a:rPr lang="en-US" sz="1599">
                <a:solidFill>
                  <a:srgbClr val="545454"/>
                </a:solidFill>
                <a:latin typeface="Ubuntu"/>
                <a:ea typeface="Ubuntu"/>
                <a:cs typeface="Ubuntu"/>
                <a:sym typeface="Ubuntu"/>
              </a:rPr>
              <a:t>•Read to your child everyday.</a:t>
            </a:r>
          </a:p>
          <a:p>
            <a:pPr algn="l">
              <a:lnSpc>
                <a:spcPts val="2239"/>
              </a:lnSpc>
            </a:pPr>
            <a:r>
              <a:rPr lang="en-US" sz="1599">
                <a:solidFill>
                  <a:srgbClr val="545454"/>
                </a:solidFill>
                <a:latin typeface="Ubuntu"/>
                <a:ea typeface="Ubuntu"/>
                <a:cs typeface="Ubuntu"/>
                <a:sym typeface="Ubuntu"/>
              </a:rPr>
              <a:t>•Read with enthusiasm.</a:t>
            </a:r>
          </a:p>
          <a:p>
            <a:pPr algn="l">
              <a:lnSpc>
                <a:spcPts val="2239"/>
              </a:lnSpc>
            </a:pPr>
            <a:r>
              <a:rPr lang="en-US" sz="1599">
                <a:solidFill>
                  <a:srgbClr val="545454"/>
                </a:solidFill>
                <a:latin typeface="Ubuntu"/>
                <a:ea typeface="Ubuntu"/>
                <a:cs typeface="Ubuntu"/>
                <a:sym typeface="Ubuntu"/>
              </a:rPr>
              <a:t>•Model you are a writer</a:t>
            </a:r>
          </a:p>
          <a:p>
            <a:pPr algn="l">
              <a:lnSpc>
                <a:spcPts val="2239"/>
              </a:lnSpc>
            </a:pPr>
            <a:r>
              <a:rPr lang="en-US" sz="1599">
                <a:solidFill>
                  <a:srgbClr val="545454"/>
                </a:solidFill>
                <a:latin typeface="Ubuntu"/>
                <a:ea typeface="Ubuntu"/>
                <a:cs typeface="Ubuntu"/>
                <a:sym typeface="Ubuntu"/>
              </a:rPr>
              <a:t>Concepts of Print</a:t>
            </a:r>
          </a:p>
          <a:p>
            <a:pPr algn="l">
              <a:lnSpc>
                <a:spcPts val="2239"/>
              </a:lnSpc>
            </a:pPr>
            <a:r>
              <a:rPr lang="en-US" sz="1599">
                <a:solidFill>
                  <a:srgbClr val="545454"/>
                </a:solidFill>
                <a:latin typeface="Ubuntu"/>
                <a:ea typeface="Ubuntu"/>
                <a:cs typeface="Ubuntu"/>
                <a:sym typeface="Ubuntu"/>
              </a:rPr>
              <a:t>In order to learn how to read and write, children must understand how books work.</a:t>
            </a:r>
          </a:p>
          <a:p>
            <a:pPr algn="l">
              <a:lnSpc>
                <a:spcPts val="2239"/>
              </a:lnSpc>
            </a:pPr>
          </a:p>
          <a:p>
            <a:pPr algn="l">
              <a:lnSpc>
                <a:spcPts val="2239"/>
              </a:lnSpc>
              <a:spcBef>
                <a:spcPct val="0"/>
              </a:spcBef>
            </a:pPr>
          </a:p>
        </p:txBody>
      </p:sp>
      <p:sp>
        <p:nvSpPr>
          <p:cNvPr name="TextBox 10" id="10"/>
          <p:cNvSpPr txBox="true"/>
          <p:nvPr/>
        </p:nvSpPr>
        <p:spPr>
          <a:xfrm rot="0">
            <a:off x="3932675" y="5612251"/>
            <a:ext cx="4600987" cy="1235076"/>
          </a:xfrm>
          <a:prstGeom prst="rect">
            <a:avLst/>
          </a:prstGeom>
        </p:spPr>
        <p:txBody>
          <a:bodyPr anchor="t" rtlCol="false" tIns="0" lIns="0" bIns="0" rIns="0">
            <a:spAutoFit/>
          </a:bodyPr>
          <a:lstStyle/>
          <a:p>
            <a:pPr algn="l">
              <a:lnSpc>
                <a:spcPts val="4899"/>
              </a:lnSpc>
            </a:pPr>
            <a:r>
              <a:rPr lang="en-US" sz="3499" b="true">
                <a:solidFill>
                  <a:srgbClr val="545454"/>
                </a:solidFill>
                <a:latin typeface="Ubuntu Bold"/>
                <a:ea typeface="Ubuntu Bold"/>
                <a:cs typeface="Ubuntu Bold"/>
                <a:sym typeface="Ubuntu Bold"/>
              </a:rPr>
              <a:t>Motivation to Read </a:t>
            </a:r>
          </a:p>
          <a:p>
            <a:pPr algn="l">
              <a:lnSpc>
                <a:spcPts val="4899"/>
              </a:lnSpc>
              <a:spcBef>
                <a:spcPct val="0"/>
              </a:spcBef>
            </a:pPr>
          </a:p>
        </p:txBody>
      </p:sp>
      <p:sp>
        <p:nvSpPr>
          <p:cNvPr name="TextBox 11" id="11"/>
          <p:cNvSpPr txBox="true"/>
          <p:nvPr/>
        </p:nvSpPr>
        <p:spPr>
          <a:xfrm rot="0">
            <a:off x="2187376" y="5493894"/>
            <a:ext cx="1284397" cy="773812"/>
          </a:xfrm>
          <a:prstGeom prst="rect">
            <a:avLst/>
          </a:prstGeom>
        </p:spPr>
        <p:txBody>
          <a:bodyPr anchor="t" rtlCol="false" tIns="0" lIns="0" bIns="0" rIns="0">
            <a:spAutoFit/>
          </a:bodyPr>
          <a:lstStyle/>
          <a:p>
            <a:pPr algn="ctr">
              <a:lnSpc>
                <a:spcPts val="6241"/>
              </a:lnSpc>
              <a:spcBef>
                <a:spcPct val="0"/>
              </a:spcBef>
            </a:pPr>
            <a:r>
              <a:rPr lang="en-US" b="true" sz="4458">
                <a:solidFill>
                  <a:srgbClr val="FDF5EF"/>
                </a:solidFill>
                <a:latin typeface="Ubuntu Bold"/>
                <a:ea typeface="Ubuntu Bold"/>
                <a:cs typeface="Ubuntu Bold"/>
                <a:sym typeface="Ubuntu Bold"/>
              </a:rPr>
              <a:t>01</a:t>
            </a:r>
          </a:p>
        </p:txBody>
      </p:sp>
      <p:sp>
        <p:nvSpPr>
          <p:cNvPr name="TextBox 12" id="12"/>
          <p:cNvSpPr txBox="true"/>
          <p:nvPr/>
        </p:nvSpPr>
        <p:spPr>
          <a:xfrm rot="0">
            <a:off x="11038736" y="6527761"/>
            <a:ext cx="6983788" cy="3321685"/>
          </a:xfrm>
          <a:prstGeom prst="rect">
            <a:avLst/>
          </a:prstGeom>
        </p:spPr>
        <p:txBody>
          <a:bodyPr anchor="t" rtlCol="false" tIns="0" lIns="0" bIns="0" rIns="0">
            <a:spAutoFit/>
          </a:bodyPr>
          <a:lstStyle/>
          <a:p>
            <a:pPr algn="l">
              <a:lnSpc>
                <a:spcPts val="2239"/>
              </a:lnSpc>
            </a:pPr>
            <a:r>
              <a:rPr lang="en-US" sz="1599">
                <a:solidFill>
                  <a:srgbClr val="545454"/>
                </a:solidFill>
                <a:latin typeface="Ubuntu"/>
                <a:ea typeface="Ubuntu"/>
                <a:cs typeface="Ubuntu"/>
                <a:sym typeface="Ubuntu"/>
              </a:rPr>
              <a:t>Children need to have language skills before learning how to read and write so they can describe things and share their knowledge and ideas.</a:t>
            </a:r>
          </a:p>
          <a:p>
            <a:pPr algn="l">
              <a:lnSpc>
                <a:spcPts val="2239"/>
              </a:lnSpc>
            </a:pPr>
            <a:r>
              <a:rPr lang="en-US" sz="1599">
                <a:solidFill>
                  <a:srgbClr val="545454"/>
                </a:solidFill>
                <a:latin typeface="Ubuntu"/>
                <a:ea typeface="Ubuntu"/>
                <a:cs typeface="Ubuntu"/>
                <a:sym typeface="Ubuntu"/>
              </a:rPr>
              <a:t>What Can Parents Do?</a:t>
            </a:r>
          </a:p>
          <a:p>
            <a:pPr algn="l">
              <a:lnSpc>
                <a:spcPts val="2239"/>
              </a:lnSpc>
            </a:pPr>
            <a:r>
              <a:rPr lang="en-US" sz="1599">
                <a:solidFill>
                  <a:srgbClr val="545454"/>
                </a:solidFill>
                <a:latin typeface="Ubuntu"/>
                <a:ea typeface="Ubuntu"/>
                <a:cs typeface="Ubuntu"/>
                <a:sym typeface="Ubuntu"/>
              </a:rPr>
              <a:t>•Ask your child open-ended questions such as, “What do you think will happen next?” “How do you think … is feeling?”</a:t>
            </a:r>
          </a:p>
          <a:p>
            <a:pPr algn="l">
              <a:lnSpc>
                <a:spcPts val="2239"/>
              </a:lnSpc>
            </a:pPr>
            <a:r>
              <a:rPr lang="en-US" sz="1599">
                <a:solidFill>
                  <a:srgbClr val="545454"/>
                </a:solidFill>
                <a:latin typeface="Ubuntu"/>
                <a:ea typeface="Ubuntu"/>
                <a:cs typeface="Ubuntu"/>
                <a:sym typeface="Ubuntu"/>
              </a:rPr>
              <a:t>•Ask your child to retell the story in their own words. You could use props.</a:t>
            </a:r>
          </a:p>
          <a:p>
            <a:pPr algn="l">
              <a:lnSpc>
                <a:spcPts val="2239"/>
              </a:lnSpc>
            </a:pPr>
            <a:r>
              <a:rPr lang="en-US" sz="1599">
                <a:solidFill>
                  <a:srgbClr val="545454"/>
                </a:solidFill>
                <a:latin typeface="Ubuntu"/>
                <a:ea typeface="Ubuntu"/>
                <a:cs typeface="Ubuntu"/>
                <a:sym typeface="Ubuntu"/>
              </a:rPr>
              <a:t>•Encourage your child to make up their own stories. Scribe their stories. This can become a record of their language development, story writing development, their imagination and sometimes their understanding</a:t>
            </a:r>
          </a:p>
          <a:p>
            <a:pPr algn="l">
              <a:lnSpc>
                <a:spcPts val="2239"/>
              </a:lnSpc>
            </a:pPr>
            <a:r>
              <a:rPr lang="en-US" sz="1599">
                <a:solidFill>
                  <a:srgbClr val="545454"/>
                </a:solidFill>
                <a:latin typeface="Ubuntu"/>
                <a:ea typeface="Ubuntu"/>
                <a:cs typeface="Ubuntu"/>
                <a:sym typeface="Ubuntu"/>
              </a:rPr>
              <a:t> of the world (depending on the content of the story).</a:t>
            </a:r>
          </a:p>
          <a:p>
            <a:pPr algn="l">
              <a:lnSpc>
                <a:spcPts val="2239"/>
              </a:lnSpc>
              <a:spcBef>
                <a:spcPct val="0"/>
              </a:spcBef>
            </a:pPr>
          </a:p>
          <a:p>
            <a:pPr algn="l">
              <a:lnSpc>
                <a:spcPts val="2239"/>
              </a:lnSpc>
              <a:spcBef>
                <a:spcPct val="0"/>
              </a:spcBef>
            </a:pPr>
          </a:p>
        </p:txBody>
      </p:sp>
      <p:sp>
        <p:nvSpPr>
          <p:cNvPr name="TextBox 13" id="13"/>
          <p:cNvSpPr txBox="true"/>
          <p:nvPr/>
        </p:nvSpPr>
        <p:spPr>
          <a:xfrm rot="0">
            <a:off x="11499638" y="5612251"/>
            <a:ext cx="4600987" cy="1235076"/>
          </a:xfrm>
          <a:prstGeom prst="rect">
            <a:avLst/>
          </a:prstGeom>
        </p:spPr>
        <p:txBody>
          <a:bodyPr anchor="t" rtlCol="false" tIns="0" lIns="0" bIns="0" rIns="0">
            <a:spAutoFit/>
          </a:bodyPr>
          <a:lstStyle/>
          <a:p>
            <a:pPr algn="l">
              <a:lnSpc>
                <a:spcPts val="4899"/>
              </a:lnSpc>
              <a:spcBef>
                <a:spcPct val="0"/>
              </a:spcBef>
            </a:pPr>
            <a:r>
              <a:rPr lang="en-US" b="true" sz="3499">
                <a:solidFill>
                  <a:srgbClr val="545454"/>
                </a:solidFill>
                <a:latin typeface="Ubuntu Bold"/>
                <a:ea typeface="Ubuntu Bold"/>
                <a:cs typeface="Ubuntu Bold"/>
                <a:sym typeface="Ubuntu Bold"/>
              </a:rPr>
              <a:t>Language skills</a:t>
            </a:r>
          </a:p>
          <a:p>
            <a:pPr algn="l">
              <a:lnSpc>
                <a:spcPts val="4899"/>
              </a:lnSpc>
              <a:spcBef>
                <a:spcPct val="0"/>
              </a:spcBef>
            </a:pPr>
          </a:p>
        </p:txBody>
      </p:sp>
      <p:sp>
        <p:nvSpPr>
          <p:cNvPr name="TextBox 14" id="14"/>
          <p:cNvSpPr txBox="true"/>
          <p:nvPr/>
        </p:nvSpPr>
        <p:spPr>
          <a:xfrm rot="0">
            <a:off x="9754338" y="5493894"/>
            <a:ext cx="1284397" cy="773812"/>
          </a:xfrm>
          <a:prstGeom prst="rect">
            <a:avLst/>
          </a:prstGeom>
        </p:spPr>
        <p:txBody>
          <a:bodyPr anchor="t" rtlCol="false" tIns="0" lIns="0" bIns="0" rIns="0">
            <a:spAutoFit/>
          </a:bodyPr>
          <a:lstStyle/>
          <a:p>
            <a:pPr algn="ctr">
              <a:lnSpc>
                <a:spcPts val="6241"/>
              </a:lnSpc>
              <a:spcBef>
                <a:spcPct val="0"/>
              </a:spcBef>
            </a:pPr>
            <a:r>
              <a:rPr lang="en-US" b="true" sz="4458">
                <a:solidFill>
                  <a:srgbClr val="FDF5EF"/>
                </a:solidFill>
                <a:latin typeface="Ubuntu Bold"/>
                <a:ea typeface="Ubuntu Bold"/>
                <a:cs typeface="Ubuntu Bold"/>
                <a:sym typeface="Ubuntu Bold"/>
              </a:rPr>
              <a:t>02</a:t>
            </a:r>
          </a:p>
        </p:txBody>
      </p:sp>
      <p:sp>
        <p:nvSpPr>
          <p:cNvPr name="Freeform 15" id="15"/>
          <p:cNvSpPr/>
          <p:nvPr/>
        </p:nvSpPr>
        <p:spPr>
          <a:xfrm flipH="true" flipV="false" rot="4655156">
            <a:off x="-2188708" y="-1256994"/>
            <a:ext cx="5953206" cy="6642350"/>
          </a:xfrm>
          <a:custGeom>
            <a:avLst/>
            <a:gdLst/>
            <a:ahLst/>
            <a:cxnLst/>
            <a:rect r="r" b="b" t="t" l="l"/>
            <a:pathLst>
              <a:path h="6642350" w="5953206">
                <a:moveTo>
                  <a:pt x="5953207" y="0"/>
                </a:moveTo>
                <a:lnTo>
                  <a:pt x="0" y="0"/>
                </a:lnTo>
                <a:lnTo>
                  <a:pt x="0" y="6642350"/>
                </a:lnTo>
                <a:lnTo>
                  <a:pt x="5953207" y="6642350"/>
                </a:lnTo>
                <a:lnTo>
                  <a:pt x="5953207"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6" id="16"/>
          <p:cNvSpPr/>
          <p:nvPr/>
        </p:nvSpPr>
        <p:spPr>
          <a:xfrm flipH="true" flipV="false" rot="0">
            <a:off x="0" y="8375197"/>
            <a:ext cx="2159121" cy="1911803"/>
          </a:xfrm>
          <a:custGeom>
            <a:avLst/>
            <a:gdLst/>
            <a:ahLst/>
            <a:cxnLst/>
            <a:rect r="r" b="b" t="t" l="l"/>
            <a:pathLst>
              <a:path h="1911803" w="2159121">
                <a:moveTo>
                  <a:pt x="2159121" y="0"/>
                </a:moveTo>
                <a:lnTo>
                  <a:pt x="0" y="0"/>
                </a:lnTo>
                <a:lnTo>
                  <a:pt x="0" y="1911803"/>
                </a:lnTo>
                <a:lnTo>
                  <a:pt x="2159121" y="1911803"/>
                </a:lnTo>
                <a:lnTo>
                  <a:pt x="2159121"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7" id="17"/>
          <p:cNvSpPr/>
          <p:nvPr/>
        </p:nvSpPr>
        <p:spPr>
          <a:xfrm flipH="false" flipV="false" rot="-10800000">
            <a:off x="1126484" y="9368598"/>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8" id="18"/>
          <p:cNvSpPr/>
          <p:nvPr/>
        </p:nvSpPr>
        <p:spPr>
          <a:xfrm flipH="false" flipV="false" rot="-10800000">
            <a:off x="15604177" y="9296996"/>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9" id="19"/>
          <p:cNvSpPr/>
          <p:nvPr/>
        </p:nvSpPr>
        <p:spPr>
          <a:xfrm flipH="false" flipV="false" rot="-10800000">
            <a:off x="699831" y="933614"/>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20" id="20"/>
          <p:cNvSpPr/>
          <p:nvPr/>
        </p:nvSpPr>
        <p:spPr>
          <a:xfrm flipH="false" flipV="false" rot="-10800000">
            <a:off x="15839429" y="933614"/>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DF5EF"/>
        </a:solidFill>
      </p:bgPr>
    </p:bg>
    <p:spTree>
      <p:nvGrpSpPr>
        <p:cNvPr id="1" name=""/>
        <p:cNvGrpSpPr/>
        <p:nvPr/>
      </p:nvGrpSpPr>
      <p:grpSpPr>
        <a:xfrm>
          <a:off x="0" y="0"/>
          <a:ext cx="0" cy="0"/>
          <a:chOff x="0" y="0"/>
          <a:chExt cx="0" cy="0"/>
        </a:xfrm>
      </p:grpSpPr>
      <p:sp>
        <p:nvSpPr>
          <p:cNvPr name="Freeform 2" id="2"/>
          <p:cNvSpPr/>
          <p:nvPr/>
        </p:nvSpPr>
        <p:spPr>
          <a:xfrm flipH="true" flipV="false" rot="7228196">
            <a:off x="-1179513" y="-2242694"/>
            <a:ext cx="5953206" cy="6642350"/>
          </a:xfrm>
          <a:custGeom>
            <a:avLst/>
            <a:gdLst/>
            <a:ahLst/>
            <a:cxnLst/>
            <a:rect r="r" b="b" t="t" l="l"/>
            <a:pathLst>
              <a:path h="6642350" w="5953206">
                <a:moveTo>
                  <a:pt x="5953207" y="0"/>
                </a:moveTo>
                <a:lnTo>
                  <a:pt x="0" y="0"/>
                </a:lnTo>
                <a:lnTo>
                  <a:pt x="0" y="6642350"/>
                </a:lnTo>
                <a:lnTo>
                  <a:pt x="5953207" y="6642350"/>
                </a:lnTo>
                <a:lnTo>
                  <a:pt x="5953207"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3" id="3"/>
          <p:cNvSpPr/>
          <p:nvPr/>
        </p:nvSpPr>
        <p:spPr>
          <a:xfrm rot="0">
            <a:off x="1797090" y="7417859"/>
            <a:ext cx="1650151" cy="0"/>
          </a:xfrm>
          <a:prstGeom prst="line">
            <a:avLst/>
          </a:prstGeom>
          <a:ln cap="rnd" w="114300">
            <a:solidFill>
              <a:srgbClr val="FFFFFF"/>
            </a:solidFill>
            <a:prstDash val="solid"/>
            <a:headEnd type="none" len="sm" w="sm"/>
            <a:tailEnd type="none" len="sm" w="sm"/>
          </a:ln>
        </p:spPr>
      </p:sp>
      <p:sp>
        <p:nvSpPr>
          <p:cNvPr name="Freeform 4" id="4"/>
          <p:cNvSpPr/>
          <p:nvPr/>
        </p:nvSpPr>
        <p:spPr>
          <a:xfrm flipH="false" flipV="true" rot="7228196">
            <a:off x="13314943" y="6560605"/>
            <a:ext cx="5953206" cy="6642350"/>
          </a:xfrm>
          <a:custGeom>
            <a:avLst/>
            <a:gdLst/>
            <a:ahLst/>
            <a:cxnLst/>
            <a:rect r="r" b="b" t="t" l="l"/>
            <a:pathLst>
              <a:path h="6642350" w="5953206">
                <a:moveTo>
                  <a:pt x="0" y="6642350"/>
                </a:moveTo>
                <a:lnTo>
                  <a:pt x="5953206" y="6642350"/>
                </a:lnTo>
                <a:lnTo>
                  <a:pt x="5953206" y="0"/>
                </a:lnTo>
                <a:lnTo>
                  <a:pt x="0" y="0"/>
                </a:lnTo>
                <a:lnTo>
                  <a:pt x="0" y="664235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10800000">
            <a:off x="-1758861" y="8423921"/>
            <a:ext cx="3453866" cy="3453866"/>
          </a:xfrm>
          <a:custGeom>
            <a:avLst/>
            <a:gdLst/>
            <a:ahLst/>
            <a:cxnLst/>
            <a:rect r="r" b="b" t="t" l="l"/>
            <a:pathLst>
              <a:path h="3453866" w="3453866">
                <a:moveTo>
                  <a:pt x="0" y="0"/>
                </a:moveTo>
                <a:lnTo>
                  <a:pt x="3453866" y="0"/>
                </a:lnTo>
                <a:lnTo>
                  <a:pt x="3453866" y="3453866"/>
                </a:lnTo>
                <a:lnTo>
                  <a:pt x="0" y="345386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10800000">
            <a:off x="16529139" y="-1863079"/>
            <a:ext cx="3453866" cy="3453866"/>
          </a:xfrm>
          <a:custGeom>
            <a:avLst/>
            <a:gdLst/>
            <a:ahLst/>
            <a:cxnLst/>
            <a:rect r="r" b="b" t="t" l="l"/>
            <a:pathLst>
              <a:path h="3453866" w="3453866">
                <a:moveTo>
                  <a:pt x="0" y="0"/>
                </a:moveTo>
                <a:lnTo>
                  <a:pt x="3453866" y="0"/>
                </a:lnTo>
                <a:lnTo>
                  <a:pt x="3453866" y="3453866"/>
                </a:lnTo>
                <a:lnTo>
                  <a:pt x="0" y="345386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7" id="7"/>
          <p:cNvGrpSpPr/>
          <p:nvPr/>
        </p:nvGrpSpPr>
        <p:grpSpPr>
          <a:xfrm rot="0">
            <a:off x="16719724" y="3711919"/>
            <a:ext cx="511096" cy="511096"/>
            <a:chOff x="0" y="0"/>
            <a:chExt cx="6350000" cy="6350000"/>
          </a:xfrm>
        </p:grpSpPr>
        <p:sp>
          <p:nvSpPr>
            <p:cNvPr name="Freeform 8" id="8"/>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sp>
        <p:nvSpPr>
          <p:cNvPr name="Freeform 9" id="9"/>
          <p:cNvSpPr/>
          <p:nvPr/>
        </p:nvSpPr>
        <p:spPr>
          <a:xfrm flipH="false" flipV="false" rot="5400000">
            <a:off x="4907348" y="4384282"/>
            <a:ext cx="1303958" cy="1518437"/>
          </a:xfrm>
          <a:custGeom>
            <a:avLst/>
            <a:gdLst/>
            <a:ahLst/>
            <a:cxnLst/>
            <a:rect r="r" b="b" t="t" l="l"/>
            <a:pathLst>
              <a:path h="1518437" w="1303958">
                <a:moveTo>
                  <a:pt x="0" y="0"/>
                </a:moveTo>
                <a:lnTo>
                  <a:pt x="1303958" y="0"/>
                </a:lnTo>
                <a:lnTo>
                  <a:pt x="1303958" y="1518436"/>
                </a:lnTo>
                <a:lnTo>
                  <a:pt x="0" y="1518436"/>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10800000">
            <a:off x="13241318" y="1078481"/>
            <a:ext cx="512306" cy="512306"/>
          </a:xfrm>
          <a:custGeom>
            <a:avLst/>
            <a:gdLst/>
            <a:ahLst/>
            <a:cxnLst/>
            <a:rect r="r" b="b" t="t" l="l"/>
            <a:pathLst>
              <a:path h="512306" w="512306">
                <a:moveTo>
                  <a:pt x="0" y="0"/>
                </a:moveTo>
                <a:lnTo>
                  <a:pt x="512306" y="0"/>
                </a:lnTo>
                <a:lnTo>
                  <a:pt x="512306" y="512306"/>
                </a:lnTo>
                <a:lnTo>
                  <a:pt x="0" y="51230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1" id="11"/>
          <p:cNvSpPr/>
          <p:nvPr/>
        </p:nvSpPr>
        <p:spPr>
          <a:xfrm flipH="false" flipV="false" rot="-10800000">
            <a:off x="15779240" y="8209510"/>
            <a:ext cx="512306" cy="512306"/>
          </a:xfrm>
          <a:custGeom>
            <a:avLst/>
            <a:gdLst/>
            <a:ahLst/>
            <a:cxnLst/>
            <a:rect r="r" b="b" t="t" l="l"/>
            <a:pathLst>
              <a:path h="512306" w="512306">
                <a:moveTo>
                  <a:pt x="0" y="0"/>
                </a:moveTo>
                <a:lnTo>
                  <a:pt x="512306" y="0"/>
                </a:lnTo>
                <a:lnTo>
                  <a:pt x="512306" y="512306"/>
                </a:lnTo>
                <a:lnTo>
                  <a:pt x="0" y="51230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grpSp>
        <p:nvGrpSpPr>
          <p:cNvPr name="Group 12" id="12"/>
          <p:cNvGrpSpPr/>
          <p:nvPr/>
        </p:nvGrpSpPr>
        <p:grpSpPr>
          <a:xfrm rot="0">
            <a:off x="9965255" y="1463013"/>
            <a:ext cx="255548" cy="255548"/>
            <a:chOff x="0" y="0"/>
            <a:chExt cx="6350000" cy="6350000"/>
          </a:xfrm>
        </p:grpSpPr>
        <p:sp>
          <p:nvSpPr>
            <p:cNvPr name="Freeform 13" id="13"/>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sp>
        <p:nvSpPr>
          <p:cNvPr name="Freeform 14" id="14"/>
          <p:cNvSpPr/>
          <p:nvPr/>
        </p:nvSpPr>
        <p:spPr>
          <a:xfrm flipH="false" flipV="false" rot="0">
            <a:off x="11178628" y="502967"/>
            <a:ext cx="5149992" cy="1381339"/>
          </a:xfrm>
          <a:custGeom>
            <a:avLst/>
            <a:gdLst/>
            <a:ahLst/>
            <a:cxnLst/>
            <a:rect r="r" b="b" t="t" l="l"/>
            <a:pathLst>
              <a:path h="1381339" w="5149992">
                <a:moveTo>
                  <a:pt x="0" y="0"/>
                </a:moveTo>
                <a:lnTo>
                  <a:pt x="5149993" y="0"/>
                </a:lnTo>
                <a:lnTo>
                  <a:pt x="5149993" y="1381340"/>
                </a:lnTo>
                <a:lnTo>
                  <a:pt x="0" y="1381340"/>
                </a:lnTo>
                <a:lnTo>
                  <a:pt x="0" y="0"/>
                </a:lnTo>
                <a:close/>
              </a:path>
            </a:pathLst>
          </a:custGeom>
          <a:blipFill>
            <a:blip r:embed="rId10"/>
            <a:stretch>
              <a:fillRect l="0" t="0" r="0" b="0"/>
            </a:stretch>
          </a:blipFill>
        </p:spPr>
      </p:sp>
      <p:sp>
        <p:nvSpPr>
          <p:cNvPr name="Freeform 15" id="15"/>
          <p:cNvSpPr/>
          <p:nvPr/>
        </p:nvSpPr>
        <p:spPr>
          <a:xfrm flipH="false" flipV="false" rot="0">
            <a:off x="7409370" y="2912615"/>
            <a:ext cx="2811433" cy="2817680"/>
          </a:xfrm>
          <a:custGeom>
            <a:avLst/>
            <a:gdLst/>
            <a:ahLst/>
            <a:cxnLst/>
            <a:rect r="r" b="b" t="t" l="l"/>
            <a:pathLst>
              <a:path h="2817680" w="2811433">
                <a:moveTo>
                  <a:pt x="0" y="0"/>
                </a:moveTo>
                <a:lnTo>
                  <a:pt x="2811433" y="0"/>
                </a:lnTo>
                <a:lnTo>
                  <a:pt x="2811433" y="2817680"/>
                </a:lnTo>
                <a:lnTo>
                  <a:pt x="0" y="2817680"/>
                </a:lnTo>
                <a:lnTo>
                  <a:pt x="0" y="0"/>
                </a:lnTo>
                <a:close/>
              </a:path>
            </a:pathLst>
          </a:custGeom>
          <a:blipFill>
            <a:blip r:embed="rId11"/>
            <a:stretch>
              <a:fillRect l="0" t="0" r="0" b="0"/>
            </a:stretch>
          </a:blipFill>
        </p:spPr>
      </p:sp>
      <p:sp>
        <p:nvSpPr>
          <p:cNvPr name="Freeform 16" id="16"/>
          <p:cNvSpPr/>
          <p:nvPr/>
        </p:nvSpPr>
        <p:spPr>
          <a:xfrm flipH="false" flipV="false" rot="0">
            <a:off x="10464457" y="5524162"/>
            <a:ext cx="2910377" cy="1895648"/>
          </a:xfrm>
          <a:custGeom>
            <a:avLst/>
            <a:gdLst/>
            <a:ahLst/>
            <a:cxnLst/>
            <a:rect r="r" b="b" t="t" l="l"/>
            <a:pathLst>
              <a:path h="1895648" w="2910377">
                <a:moveTo>
                  <a:pt x="0" y="0"/>
                </a:moveTo>
                <a:lnTo>
                  <a:pt x="2910378" y="0"/>
                </a:lnTo>
                <a:lnTo>
                  <a:pt x="2910378" y="1895648"/>
                </a:lnTo>
                <a:lnTo>
                  <a:pt x="0" y="1895648"/>
                </a:lnTo>
                <a:lnTo>
                  <a:pt x="0" y="0"/>
                </a:lnTo>
                <a:close/>
              </a:path>
            </a:pathLst>
          </a:custGeom>
          <a:blipFill>
            <a:blip r:embed="rId12"/>
            <a:stretch>
              <a:fillRect l="0" t="0" r="0" b="0"/>
            </a:stretch>
          </a:blipFill>
        </p:spPr>
      </p:sp>
      <p:sp>
        <p:nvSpPr>
          <p:cNvPr name="Freeform 17" id="17"/>
          <p:cNvSpPr/>
          <p:nvPr/>
        </p:nvSpPr>
        <p:spPr>
          <a:xfrm flipH="false" flipV="false" rot="0">
            <a:off x="10970472" y="3375993"/>
            <a:ext cx="2270846" cy="1952131"/>
          </a:xfrm>
          <a:custGeom>
            <a:avLst/>
            <a:gdLst/>
            <a:ahLst/>
            <a:cxnLst/>
            <a:rect r="r" b="b" t="t" l="l"/>
            <a:pathLst>
              <a:path h="1952131" w="2270846">
                <a:moveTo>
                  <a:pt x="0" y="0"/>
                </a:moveTo>
                <a:lnTo>
                  <a:pt x="2270846" y="0"/>
                </a:lnTo>
                <a:lnTo>
                  <a:pt x="2270846" y="1952131"/>
                </a:lnTo>
                <a:lnTo>
                  <a:pt x="0" y="1952131"/>
                </a:lnTo>
                <a:lnTo>
                  <a:pt x="0" y="0"/>
                </a:lnTo>
                <a:close/>
              </a:path>
            </a:pathLst>
          </a:custGeom>
          <a:blipFill>
            <a:blip r:embed="rId13"/>
            <a:stretch>
              <a:fillRect l="0" t="0" r="0" b="0"/>
            </a:stretch>
          </a:blipFill>
        </p:spPr>
      </p:sp>
      <p:sp>
        <p:nvSpPr>
          <p:cNvPr name="Freeform 18" id="18"/>
          <p:cNvSpPr/>
          <p:nvPr/>
        </p:nvSpPr>
        <p:spPr>
          <a:xfrm flipH="false" flipV="false" rot="0">
            <a:off x="1948545" y="7770284"/>
            <a:ext cx="2334395" cy="2262290"/>
          </a:xfrm>
          <a:custGeom>
            <a:avLst/>
            <a:gdLst/>
            <a:ahLst/>
            <a:cxnLst/>
            <a:rect r="r" b="b" t="t" l="l"/>
            <a:pathLst>
              <a:path h="2262290" w="2334395">
                <a:moveTo>
                  <a:pt x="0" y="0"/>
                </a:moveTo>
                <a:lnTo>
                  <a:pt x="2334395" y="0"/>
                </a:lnTo>
                <a:lnTo>
                  <a:pt x="2334395" y="2262290"/>
                </a:lnTo>
                <a:lnTo>
                  <a:pt x="0" y="2262290"/>
                </a:lnTo>
                <a:lnTo>
                  <a:pt x="0" y="0"/>
                </a:lnTo>
                <a:close/>
              </a:path>
            </a:pathLst>
          </a:custGeom>
          <a:blipFill>
            <a:blip r:embed="rId14"/>
            <a:stretch>
              <a:fillRect l="0" t="0" r="0" b="0"/>
            </a:stretch>
          </a:blipFill>
        </p:spPr>
      </p:sp>
      <p:sp>
        <p:nvSpPr>
          <p:cNvPr name="Freeform 19" id="19"/>
          <p:cNvSpPr/>
          <p:nvPr/>
        </p:nvSpPr>
        <p:spPr>
          <a:xfrm flipH="false" flipV="false" rot="0">
            <a:off x="4387715" y="7310470"/>
            <a:ext cx="1930831" cy="1878172"/>
          </a:xfrm>
          <a:custGeom>
            <a:avLst/>
            <a:gdLst/>
            <a:ahLst/>
            <a:cxnLst/>
            <a:rect r="r" b="b" t="t" l="l"/>
            <a:pathLst>
              <a:path h="1878172" w="1930831">
                <a:moveTo>
                  <a:pt x="0" y="0"/>
                </a:moveTo>
                <a:lnTo>
                  <a:pt x="1930830" y="0"/>
                </a:lnTo>
                <a:lnTo>
                  <a:pt x="1930830" y="1878172"/>
                </a:lnTo>
                <a:lnTo>
                  <a:pt x="0" y="1878172"/>
                </a:lnTo>
                <a:lnTo>
                  <a:pt x="0" y="0"/>
                </a:lnTo>
                <a:close/>
              </a:path>
            </a:pathLst>
          </a:custGeom>
          <a:blipFill>
            <a:blip r:embed="rId15"/>
            <a:stretch>
              <a:fillRect l="0" t="0" r="0" b="0"/>
            </a:stretch>
          </a:blipFill>
        </p:spPr>
      </p:sp>
      <p:sp>
        <p:nvSpPr>
          <p:cNvPr name="Freeform 20" id="20"/>
          <p:cNvSpPr/>
          <p:nvPr/>
        </p:nvSpPr>
        <p:spPr>
          <a:xfrm flipH="false" flipV="false" rot="0">
            <a:off x="6658406" y="6197020"/>
            <a:ext cx="2295572" cy="2226901"/>
          </a:xfrm>
          <a:custGeom>
            <a:avLst/>
            <a:gdLst/>
            <a:ahLst/>
            <a:cxnLst/>
            <a:rect r="r" b="b" t="t" l="l"/>
            <a:pathLst>
              <a:path h="2226901" w="2295572">
                <a:moveTo>
                  <a:pt x="0" y="0"/>
                </a:moveTo>
                <a:lnTo>
                  <a:pt x="2295572" y="0"/>
                </a:lnTo>
                <a:lnTo>
                  <a:pt x="2295572" y="2226901"/>
                </a:lnTo>
                <a:lnTo>
                  <a:pt x="0" y="2226901"/>
                </a:lnTo>
                <a:lnTo>
                  <a:pt x="0" y="0"/>
                </a:lnTo>
                <a:close/>
              </a:path>
            </a:pathLst>
          </a:custGeom>
          <a:blipFill>
            <a:blip r:embed="rId16"/>
            <a:stretch>
              <a:fillRect l="0" t="0" r="0" b="0"/>
            </a:stretch>
          </a:blipFill>
        </p:spPr>
      </p:sp>
      <p:sp>
        <p:nvSpPr>
          <p:cNvPr name="Freeform 21" id="21"/>
          <p:cNvSpPr/>
          <p:nvPr/>
        </p:nvSpPr>
        <p:spPr>
          <a:xfrm flipH="false" flipV="false" rot="0">
            <a:off x="199203" y="5410517"/>
            <a:ext cx="1955512" cy="1894876"/>
          </a:xfrm>
          <a:custGeom>
            <a:avLst/>
            <a:gdLst/>
            <a:ahLst/>
            <a:cxnLst/>
            <a:rect r="r" b="b" t="t" l="l"/>
            <a:pathLst>
              <a:path h="1894876" w="1955512">
                <a:moveTo>
                  <a:pt x="0" y="0"/>
                </a:moveTo>
                <a:lnTo>
                  <a:pt x="1955511" y="0"/>
                </a:lnTo>
                <a:lnTo>
                  <a:pt x="1955511" y="1894875"/>
                </a:lnTo>
                <a:lnTo>
                  <a:pt x="0" y="1894875"/>
                </a:lnTo>
                <a:lnTo>
                  <a:pt x="0" y="0"/>
                </a:lnTo>
                <a:close/>
              </a:path>
            </a:pathLst>
          </a:custGeom>
          <a:blipFill>
            <a:blip r:embed="rId17"/>
            <a:stretch>
              <a:fillRect l="0" t="0" r="0" b="0"/>
            </a:stretch>
          </a:blipFill>
        </p:spPr>
      </p:sp>
      <p:sp>
        <p:nvSpPr>
          <p:cNvPr name="Freeform 22" id="22"/>
          <p:cNvSpPr/>
          <p:nvPr/>
        </p:nvSpPr>
        <p:spPr>
          <a:xfrm flipH="false" flipV="false" rot="0">
            <a:off x="14009951" y="2108603"/>
            <a:ext cx="3249349" cy="6613213"/>
          </a:xfrm>
          <a:custGeom>
            <a:avLst/>
            <a:gdLst/>
            <a:ahLst/>
            <a:cxnLst/>
            <a:rect r="r" b="b" t="t" l="l"/>
            <a:pathLst>
              <a:path h="6613213" w="3249349">
                <a:moveTo>
                  <a:pt x="0" y="0"/>
                </a:moveTo>
                <a:lnTo>
                  <a:pt x="3249349" y="0"/>
                </a:lnTo>
                <a:lnTo>
                  <a:pt x="3249349" y="6613213"/>
                </a:lnTo>
                <a:lnTo>
                  <a:pt x="0" y="6613213"/>
                </a:lnTo>
                <a:lnTo>
                  <a:pt x="0" y="0"/>
                </a:lnTo>
                <a:close/>
              </a:path>
            </a:pathLst>
          </a:custGeom>
          <a:blipFill>
            <a:blip r:embed="rId18"/>
            <a:stretch>
              <a:fillRect l="0" t="0" r="0" b="0"/>
            </a:stretch>
          </a:blipFill>
        </p:spPr>
      </p:sp>
      <p:sp>
        <p:nvSpPr>
          <p:cNvPr name="TextBox 23" id="23"/>
          <p:cNvSpPr txBox="true"/>
          <p:nvPr/>
        </p:nvSpPr>
        <p:spPr>
          <a:xfrm rot="0">
            <a:off x="1176958" y="1731907"/>
            <a:ext cx="8168165" cy="1335407"/>
          </a:xfrm>
          <a:prstGeom prst="rect">
            <a:avLst/>
          </a:prstGeom>
        </p:spPr>
        <p:txBody>
          <a:bodyPr anchor="t" rtlCol="false" tIns="0" lIns="0" bIns="0" rIns="0">
            <a:spAutoFit/>
          </a:bodyPr>
          <a:lstStyle/>
          <a:p>
            <a:pPr algn="l">
              <a:lnSpc>
                <a:spcPts val="10919"/>
              </a:lnSpc>
              <a:spcBef>
                <a:spcPct val="0"/>
              </a:spcBef>
            </a:pPr>
            <a:r>
              <a:rPr lang="en-US" sz="7799">
                <a:solidFill>
                  <a:srgbClr val="9D0730"/>
                </a:solidFill>
                <a:latin typeface="Fredoka"/>
                <a:ea typeface="Fredoka"/>
                <a:cs typeface="Fredoka"/>
                <a:sym typeface="Fredoka"/>
              </a:rPr>
              <a:t>EARLY PRINT</a:t>
            </a:r>
          </a:p>
        </p:txBody>
      </p:sp>
      <p:sp>
        <p:nvSpPr>
          <p:cNvPr name="TextBox 24" id="24"/>
          <p:cNvSpPr txBox="true"/>
          <p:nvPr/>
        </p:nvSpPr>
        <p:spPr>
          <a:xfrm rot="0">
            <a:off x="343160" y="3654769"/>
            <a:ext cx="6511156" cy="1118235"/>
          </a:xfrm>
          <a:prstGeom prst="rect">
            <a:avLst/>
          </a:prstGeom>
        </p:spPr>
        <p:txBody>
          <a:bodyPr anchor="t" rtlCol="false" tIns="0" lIns="0" bIns="0" rIns="0">
            <a:spAutoFit/>
          </a:bodyPr>
          <a:lstStyle/>
          <a:p>
            <a:pPr algn="l">
              <a:lnSpc>
                <a:spcPts val="2939"/>
              </a:lnSpc>
              <a:spcBef>
                <a:spcPct val="0"/>
              </a:spcBef>
            </a:pPr>
            <a:r>
              <a:rPr lang="en-US" sz="2099">
                <a:solidFill>
                  <a:srgbClr val="8BB448"/>
                </a:solidFill>
                <a:latin typeface="Ubuntu"/>
                <a:ea typeface="Ubuntu"/>
                <a:cs typeface="Ubuntu"/>
                <a:sym typeface="Ubuntu"/>
              </a:rPr>
              <a:t>Children from an early age begin to recognise print without realising. They recognise their favourite TV show and their favourite snacks. </a:t>
            </a:r>
          </a:p>
        </p:txBody>
      </p:sp>
      <p:sp>
        <p:nvSpPr>
          <p:cNvPr name="TextBox 25" id="25"/>
          <p:cNvSpPr txBox="true"/>
          <p:nvPr/>
        </p:nvSpPr>
        <p:spPr>
          <a:xfrm rot="0">
            <a:off x="1695005" y="3098167"/>
            <a:ext cx="5993109" cy="431801"/>
          </a:xfrm>
          <a:prstGeom prst="rect">
            <a:avLst/>
          </a:prstGeom>
        </p:spPr>
        <p:txBody>
          <a:bodyPr anchor="t" rtlCol="false" tIns="0" lIns="0" bIns="0" rIns="0">
            <a:spAutoFit/>
          </a:bodyPr>
          <a:lstStyle/>
          <a:p>
            <a:pPr algn="l">
              <a:lnSpc>
                <a:spcPts val="3499"/>
              </a:lnSpc>
              <a:spcBef>
                <a:spcPct val="0"/>
              </a:spcBef>
            </a:pPr>
            <a:r>
              <a:rPr lang="en-US" b="true" sz="2499">
                <a:solidFill>
                  <a:srgbClr val="9D0730"/>
                </a:solidFill>
                <a:latin typeface="Ubuntu Bold"/>
                <a:ea typeface="Ubuntu Bold"/>
                <a:cs typeface="Ubuntu Bold"/>
                <a:sym typeface="Ubuntu Bold"/>
              </a:rPr>
              <a:t>Understanding Print Carries Meaning</a:t>
            </a:r>
          </a:p>
        </p:txBody>
      </p:sp>
      <p:sp>
        <p:nvSpPr>
          <p:cNvPr name="TextBox 26" id="26"/>
          <p:cNvSpPr txBox="true"/>
          <p:nvPr/>
        </p:nvSpPr>
        <p:spPr>
          <a:xfrm rot="0">
            <a:off x="2367516" y="5560453"/>
            <a:ext cx="4130040" cy="1642093"/>
          </a:xfrm>
          <a:prstGeom prst="rect">
            <a:avLst/>
          </a:prstGeom>
        </p:spPr>
        <p:txBody>
          <a:bodyPr anchor="t" rtlCol="false" tIns="0" lIns="0" bIns="0" rIns="0">
            <a:spAutoFit/>
          </a:bodyPr>
          <a:lstStyle/>
          <a:p>
            <a:pPr algn="ctr">
              <a:lnSpc>
                <a:spcPts val="13440"/>
              </a:lnSpc>
            </a:pPr>
            <a:r>
              <a:rPr lang="en-US" sz="9600" b="true">
                <a:solidFill>
                  <a:srgbClr val="9D0730"/>
                </a:solidFill>
                <a:latin typeface="Canva Sans Bold"/>
                <a:ea typeface="Canva Sans Bold"/>
                <a:cs typeface="Canva Sans Bold"/>
                <a:sym typeface="Canva Sans Bold"/>
              </a:rPr>
              <a:t>Rhyme</a:t>
            </a:r>
          </a:p>
        </p:txBody>
      </p:sp>
      <p:sp>
        <p:nvSpPr>
          <p:cNvPr name="TextBox 27" id="27"/>
          <p:cNvSpPr txBox="true"/>
          <p:nvPr/>
        </p:nvSpPr>
        <p:spPr>
          <a:xfrm rot="0">
            <a:off x="6497497" y="8866078"/>
            <a:ext cx="7757636" cy="1166496"/>
          </a:xfrm>
          <a:prstGeom prst="rect">
            <a:avLst/>
          </a:prstGeom>
        </p:spPr>
        <p:txBody>
          <a:bodyPr anchor="t" rtlCol="false" tIns="0" lIns="0" bIns="0" rIns="0">
            <a:spAutoFit/>
          </a:bodyPr>
          <a:lstStyle/>
          <a:p>
            <a:pPr algn="ctr">
              <a:lnSpc>
                <a:spcPts val="2379"/>
              </a:lnSpc>
              <a:spcBef>
                <a:spcPct val="0"/>
              </a:spcBef>
            </a:pPr>
            <a:r>
              <a:rPr lang="en-US" sz="1699">
                <a:solidFill>
                  <a:srgbClr val="FFFFFF"/>
                </a:solidFill>
                <a:latin typeface="Canva Sans"/>
                <a:ea typeface="Canva Sans"/>
                <a:cs typeface="Canva Sans"/>
                <a:sym typeface="Canva Sans"/>
              </a:rPr>
              <a:t>Rhy</a:t>
            </a:r>
            <a:r>
              <a:rPr lang="en-US" sz="1699">
                <a:solidFill>
                  <a:srgbClr val="8BB448"/>
                </a:solidFill>
                <a:latin typeface="Canva Sans"/>
                <a:ea typeface="Canva Sans"/>
                <a:cs typeface="Canva Sans"/>
                <a:sym typeface="Canva Sans"/>
              </a:rPr>
              <a:t>ming requires listening closely to words and playing with those sounds.</a:t>
            </a:r>
          </a:p>
          <a:p>
            <a:pPr algn="ctr">
              <a:lnSpc>
                <a:spcPts val="2379"/>
              </a:lnSpc>
              <a:spcBef>
                <a:spcPct val="0"/>
              </a:spcBef>
            </a:pPr>
            <a:r>
              <a:rPr lang="en-US" sz="1699">
                <a:solidFill>
                  <a:srgbClr val="8BB448"/>
                </a:solidFill>
                <a:latin typeface="Canva Sans"/>
                <a:ea typeface="Canva Sans"/>
                <a:cs typeface="Canva Sans"/>
                <a:sym typeface="Canva Sans"/>
              </a:rPr>
              <a:t> Without even realising it, children </a:t>
            </a:r>
          </a:p>
          <a:p>
            <a:pPr algn="ctr">
              <a:lnSpc>
                <a:spcPts val="2379"/>
              </a:lnSpc>
              <a:spcBef>
                <a:spcPct val="0"/>
              </a:spcBef>
            </a:pPr>
            <a:r>
              <a:rPr lang="en-US" sz="1699">
                <a:solidFill>
                  <a:srgbClr val="8BB448"/>
                </a:solidFill>
                <a:latin typeface="Canva Sans"/>
                <a:ea typeface="Canva Sans"/>
                <a:cs typeface="Canva Sans"/>
                <a:sym typeface="Canva Sans"/>
              </a:rPr>
              <a:t>are training their ears to pick up on sounds and reproduce </a:t>
            </a:r>
          </a:p>
          <a:p>
            <a:pPr algn="ctr">
              <a:lnSpc>
                <a:spcPts val="2379"/>
              </a:lnSpc>
              <a:spcBef>
                <a:spcPct val="0"/>
              </a:spcBef>
            </a:pPr>
            <a:r>
              <a:rPr lang="en-US" sz="1699">
                <a:solidFill>
                  <a:srgbClr val="8BB448"/>
                </a:solidFill>
                <a:latin typeface="Canva Sans"/>
                <a:ea typeface="Canva Sans"/>
                <a:cs typeface="Canva Sans"/>
                <a:sym typeface="Canva Sans"/>
              </a:rPr>
              <a:t>them when they engage in rhyme activities.</a:t>
            </a:r>
          </a:p>
        </p:txBody>
      </p:sp>
      <p:sp>
        <p:nvSpPr>
          <p:cNvPr name="TextBox 28" id="28"/>
          <p:cNvSpPr txBox="true"/>
          <p:nvPr/>
        </p:nvSpPr>
        <p:spPr>
          <a:xfrm rot="0">
            <a:off x="12003763" y="2109237"/>
            <a:ext cx="1758910" cy="580390"/>
          </a:xfrm>
          <a:prstGeom prst="rect">
            <a:avLst/>
          </a:prstGeom>
        </p:spPr>
        <p:txBody>
          <a:bodyPr anchor="t" rtlCol="false" tIns="0" lIns="0" bIns="0" rIns="0">
            <a:spAutoFit/>
          </a:bodyPr>
          <a:lstStyle/>
          <a:p>
            <a:pPr algn="ctr">
              <a:lnSpc>
                <a:spcPts val="4759"/>
              </a:lnSpc>
            </a:pPr>
            <a:r>
              <a:rPr lang="en-US" sz="3399" b="true">
                <a:solidFill>
                  <a:srgbClr val="9D0730"/>
                </a:solidFill>
                <a:latin typeface="Canva Sans Bold"/>
                <a:ea typeface="Canva Sans Bold"/>
                <a:cs typeface="Canva Sans Bold"/>
                <a:sym typeface="Canva Sans Bold"/>
              </a:rPr>
              <a:t>Age 2 - 3</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FDF5EF"/>
        </a:solidFill>
      </p:bgPr>
    </p:bg>
    <p:spTree>
      <p:nvGrpSpPr>
        <p:cNvPr id="1" name=""/>
        <p:cNvGrpSpPr/>
        <p:nvPr/>
      </p:nvGrpSpPr>
      <p:grpSpPr>
        <a:xfrm>
          <a:off x="0" y="0"/>
          <a:ext cx="0" cy="0"/>
          <a:chOff x="0" y="0"/>
          <a:chExt cx="0" cy="0"/>
        </a:xfrm>
      </p:grpSpPr>
      <p:sp>
        <p:nvSpPr>
          <p:cNvPr name="Freeform 2" id="2"/>
          <p:cNvSpPr/>
          <p:nvPr/>
        </p:nvSpPr>
        <p:spPr>
          <a:xfrm flipH="false" flipV="false" rot="0">
            <a:off x="16138404" y="8412696"/>
            <a:ext cx="2159121" cy="1911803"/>
          </a:xfrm>
          <a:custGeom>
            <a:avLst/>
            <a:gdLst/>
            <a:ahLst/>
            <a:cxnLst/>
            <a:rect r="r" b="b" t="t" l="l"/>
            <a:pathLst>
              <a:path h="1911803" w="2159121">
                <a:moveTo>
                  <a:pt x="0" y="0"/>
                </a:moveTo>
                <a:lnTo>
                  <a:pt x="2159121" y="0"/>
                </a:lnTo>
                <a:lnTo>
                  <a:pt x="2159121" y="1911804"/>
                </a:lnTo>
                <a:lnTo>
                  <a:pt x="0" y="191180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4666593">
            <a:off x="14699630" y="-1235495"/>
            <a:ext cx="5953206" cy="6642350"/>
          </a:xfrm>
          <a:custGeom>
            <a:avLst/>
            <a:gdLst/>
            <a:ahLst/>
            <a:cxnLst/>
            <a:rect r="r" b="b" t="t" l="l"/>
            <a:pathLst>
              <a:path h="6642350" w="5953206">
                <a:moveTo>
                  <a:pt x="0" y="0"/>
                </a:moveTo>
                <a:lnTo>
                  <a:pt x="5953206" y="0"/>
                </a:lnTo>
                <a:lnTo>
                  <a:pt x="5953206" y="6642350"/>
                </a:lnTo>
                <a:lnTo>
                  <a:pt x="0" y="664235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4" id="4"/>
          <p:cNvSpPr txBox="true"/>
          <p:nvPr/>
        </p:nvSpPr>
        <p:spPr>
          <a:xfrm rot="0">
            <a:off x="1298210" y="315222"/>
            <a:ext cx="15371557" cy="2716532"/>
          </a:xfrm>
          <a:prstGeom prst="rect">
            <a:avLst/>
          </a:prstGeom>
        </p:spPr>
        <p:txBody>
          <a:bodyPr anchor="t" rtlCol="false" tIns="0" lIns="0" bIns="0" rIns="0">
            <a:spAutoFit/>
          </a:bodyPr>
          <a:lstStyle/>
          <a:p>
            <a:pPr algn="ctr">
              <a:lnSpc>
                <a:spcPts val="10919"/>
              </a:lnSpc>
              <a:spcBef>
                <a:spcPct val="0"/>
              </a:spcBef>
            </a:pPr>
            <a:r>
              <a:rPr lang="en-US" sz="7799">
                <a:solidFill>
                  <a:srgbClr val="9D0730"/>
                </a:solidFill>
                <a:latin typeface="Fredoka"/>
                <a:ea typeface="Fredoka"/>
                <a:cs typeface="Fredoka"/>
                <a:sym typeface="Fredoka"/>
              </a:rPr>
              <a:t>COMMUNICATION AND LANGUAGE</a:t>
            </a:r>
          </a:p>
        </p:txBody>
      </p:sp>
      <p:sp>
        <p:nvSpPr>
          <p:cNvPr name="Freeform 5" id="5"/>
          <p:cNvSpPr/>
          <p:nvPr/>
        </p:nvSpPr>
        <p:spPr>
          <a:xfrm flipH="true" flipV="false" rot="4655156">
            <a:off x="-2188708" y="-1256994"/>
            <a:ext cx="5953206" cy="6642350"/>
          </a:xfrm>
          <a:custGeom>
            <a:avLst/>
            <a:gdLst/>
            <a:ahLst/>
            <a:cxnLst/>
            <a:rect r="r" b="b" t="t" l="l"/>
            <a:pathLst>
              <a:path h="6642350" w="5953206">
                <a:moveTo>
                  <a:pt x="5953207" y="0"/>
                </a:moveTo>
                <a:lnTo>
                  <a:pt x="0" y="0"/>
                </a:lnTo>
                <a:lnTo>
                  <a:pt x="0" y="6642350"/>
                </a:lnTo>
                <a:lnTo>
                  <a:pt x="5953207" y="6642350"/>
                </a:lnTo>
                <a:lnTo>
                  <a:pt x="5953207"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true" flipV="false" rot="0">
            <a:off x="0" y="8375197"/>
            <a:ext cx="2159121" cy="1911803"/>
          </a:xfrm>
          <a:custGeom>
            <a:avLst/>
            <a:gdLst/>
            <a:ahLst/>
            <a:cxnLst/>
            <a:rect r="r" b="b" t="t" l="l"/>
            <a:pathLst>
              <a:path h="1911803" w="2159121">
                <a:moveTo>
                  <a:pt x="2159121" y="0"/>
                </a:moveTo>
                <a:lnTo>
                  <a:pt x="0" y="0"/>
                </a:lnTo>
                <a:lnTo>
                  <a:pt x="0" y="1911803"/>
                </a:lnTo>
                <a:lnTo>
                  <a:pt x="2159121" y="1911803"/>
                </a:lnTo>
                <a:lnTo>
                  <a:pt x="2159121"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7" id="7"/>
          <p:cNvSpPr/>
          <p:nvPr/>
        </p:nvSpPr>
        <p:spPr>
          <a:xfrm flipH="false" flipV="false" rot="-10800000">
            <a:off x="1126484" y="9368598"/>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8" id="8"/>
          <p:cNvSpPr/>
          <p:nvPr/>
        </p:nvSpPr>
        <p:spPr>
          <a:xfrm flipH="false" flipV="false" rot="-10800000">
            <a:off x="15182222" y="9406098"/>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9" id="9"/>
          <p:cNvSpPr/>
          <p:nvPr/>
        </p:nvSpPr>
        <p:spPr>
          <a:xfrm flipH="false" flipV="false" rot="-10800000">
            <a:off x="699831" y="933614"/>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0" id="10"/>
          <p:cNvSpPr/>
          <p:nvPr/>
        </p:nvSpPr>
        <p:spPr>
          <a:xfrm flipH="false" flipV="false" rot="-10800000">
            <a:off x="15751365" y="933614"/>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grpSp>
        <p:nvGrpSpPr>
          <p:cNvPr name="Group 11" id="11"/>
          <p:cNvGrpSpPr>
            <a:grpSpLocks noChangeAspect="true"/>
          </p:cNvGrpSpPr>
          <p:nvPr/>
        </p:nvGrpSpPr>
        <p:grpSpPr>
          <a:xfrm rot="0">
            <a:off x="699831" y="2943668"/>
            <a:ext cx="1914255" cy="1914247"/>
            <a:chOff x="0" y="0"/>
            <a:chExt cx="6350000" cy="6349975"/>
          </a:xfrm>
        </p:grpSpPr>
        <p:sp>
          <p:nvSpPr>
            <p:cNvPr name="Freeform 12" id="12"/>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12"/>
              <a:stretch>
                <a:fillRect l="-24906" t="0" r="-24906" b="0"/>
              </a:stretch>
            </a:blipFill>
          </p:spPr>
        </p:sp>
      </p:grpSp>
      <p:grpSp>
        <p:nvGrpSpPr>
          <p:cNvPr name="Group 13" id="13"/>
          <p:cNvGrpSpPr>
            <a:grpSpLocks noChangeAspect="true"/>
          </p:cNvGrpSpPr>
          <p:nvPr/>
        </p:nvGrpSpPr>
        <p:grpSpPr>
          <a:xfrm rot="0">
            <a:off x="699831" y="6810208"/>
            <a:ext cx="1914255" cy="1914247"/>
            <a:chOff x="0" y="0"/>
            <a:chExt cx="6350000" cy="6349975"/>
          </a:xfrm>
        </p:grpSpPr>
        <p:sp>
          <p:nvSpPr>
            <p:cNvPr name="Freeform 14" id="14"/>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13"/>
              <a:stretch>
                <a:fillRect l="-24906" t="0" r="-24906" b="0"/>
              </a:stretch>
            </a:blipFill>
          </p:spPr>
        </p:sp>
      </p:grpSp>
      <p:grpSp>
        <p:nvGrpSpPr>
          <p:cNvPr name="Group 15" id="15"/>
          <p:cNvGrpSpPr>
            <a:grpSpLocks noChangeAspect="true"/>
          </p:cNvGrpSpPr>
          <p:nvPr/>
        </p:nvGrpSpPr>
        <p:grpSpPr>
          <a:xfrm rot="0">
            <a:off x="9604993" y="3850904"/>
            <a:ext cx="1914255" cy="1914247"/>
            <a:chOff x="0" y="0"/>
            <a:chExt cx="6350000" cy="6349975"/>
          </a:xfrm>
        </p:grpSpPr>
        <p:sp>
          <p:nvSpPr>
            <p:cNvPr name="Freeform 16" id="16"/>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14"/>
              <a:stretch>
                <a:fillRect l="-24906" t="0" r="-24906" b="0"/>
              </a:stretch>
            </a:blipFill>
          </p:spPr>
        </p:sp>
      </p:grpSp>
      <p:grpSp>
        <p:nvGrpSpPr>
          <p:cNvPr name="Group 17" id="17"/>
          <p:cNvGrpSpPr>
            <a:grpSpLocks noChangeAspect="true"/>
          </p:cNvGrpSpPr>
          <p:nvPr/>
        </p:nvGrpSpPr>
        <p:grpSpPr>
          <a:xfrm rot="0">
            <a:off x="9604993" y="6367316"/>
            <a:ext cx="1914255" cy="1914247"/>
            <a:chOff x="0" y="0"/>
            <a:chExt cx="6350000" cy="6349975"/>
          </a:xfrm>
        </p:grpSpPr>
        <p:sp>
          <p:nvSpPr>
            <p:cNvPr name="Freeform 18" id="18"/>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15"/>
              <a:stretch>
                <a:fillRect l="-24931" t="0" r="-24931" b="0"/>
              </a:stretch>
            </a:blipFill>
          </p:spPr>
        </p:sp>
      </p:grpSp>
      <p:sp>
        <p:nvSpPr>
          <p:cNvPr name="TextBox 19" id="19"/>
          <p:cNvSpPr txBox="true"/>
          <p:nvPr/>
        </p:nvSpPr>
        <p:spPr>
          <a:xfrm rot="0">
            <a:off x="3040739" y="3181772"/>
            <a:ext cx="6290418" cy="2769235"/>
          </a:xfrm>
          <a:prstGeom prst="rect">
            <a:avLst/>
          </a:prstGeom>
        </p:spPr>
        <p:txBody>
          <a:bodyPr anchor="t" rtlCol="false" tIns="0" lIns="0" bIns="0" rIns="0">
            <a:spAutoFit/>
          </a:bodyPr>
          <a:lstStyle/>
          <a:p>
            <a:pPr algn="l">
              <a:lnSpc>
                <a:spcPts val="2239"/>
              </a:lnSpc>
            </a:pPr>
            <a:r>
              <a:rPr lang="en-US" sz="1599">
                <a:solidFill>
                  <a:srgbClr val="545454"/>
                </a:solidFill>
                <a:latin typeface="Ubuntu"/>
                <a:ea typeface="Ubuntu"/>
                <a:cs typeface="Ubuntu"/>
                <a:sym typeface="Ubuntu"/>
              </a:rPr>
              <a:t>Developing strong oracy skills in children aged 2 to 6 is not merely beneficial for communication; it is a fundamental prerequisite for their successful</a:t>
            </a:r>
          </a:p>
          <a:p>
            <a:pPr algn="l">
              <a:lnSpc>
                <a:spcPts val="2239"/>
              </a:lnSpc>
            </a:pPr>
            <a:r>
              <a:rPr lang="en-US" sz="1599">
                <a:solidFill>
                  <a:srgbClr val="545454"/>
                </a:solidFill>
                <a:latin typeface="Ubuntu"/>
                <a:ea typeface="Ubuntu"/>
                <a:cs typeface="Ubuntu"/>
                <a:sym typeface="Ubuntu"/>
              </a:rPr>
              <a:t>journey into written language. Oracy, encompassing a child's ability to speak, listen, understand, and express themselves effectively, lays the entire</a:t>
            </a:r>
          </a:p>
          <a:p>
            <a:pPr algn="l">
              <a:lnSpc>
                <a:spcPts val="2239"/>
              </a:lnSpc>
            </a:pPr>
            <a:r>
              <a:rPr lang="en-US" sz="1599">
                <a:solidFill>
                  <a:srgbClr val="545454"/>
                </a:solidFill>
                <a:latin typeface="Ubuntu"/>
                <a:ea typeface="Ubuntu"/>
                <a:cs typeface="Ubuntu"/>
                <a:sym typeface="Ubuntu"/>
              </a:rPr>
              <a:t>cognitive and linguistic groundwork upon which writing proficiency is built. Without a robust oral language foundation, learning to write becomes a</a:t>
            </a:r>
          </a:p>
          <a:p>
            <a:pPr algn="l">
              <a:lnSpc>
                <a:spcPts val="2239"/>
              </a:lnSpc>
              <a:spcBef>
                <a:spcPct val="0"/>
              </a:spcBef>
            </a:pPr>
            <a:r>
              <a:rPr lang="en-US" sz="1599">
                <a:solidFill>
                  <a:srgbClr val="545454"/>
                </a:solidFill>
                <a:latin typeface="Ubuntu"/>
                <a:ea typeface="Ubuntu"/>
                <a:cs typeface="Ubuntu"/>
                <a:sym typeface="Ubuntu"/>
              </a:rPr>
              <a:t>significantly more challenging and often frustrating endeavour.</a:t>
            </a:r>
          </a:p>
        </p:txBody>
      </p:sp>
      <p:sp>
        <p:nvSpPr>
          <p:cNvPr name="TextBox 20" id="20"/>
          <p:cNvSpPr txBox="true"/>
          <p:nvPr/>
        </p:nvSpPr>
        <p:spPr>
          <a:xfrm rot="0">
            <a:off x="2756731" y="6605281"/>
            <a:ext cx="6705616" cy="3045460"/>
          </a:xfrm>
          <a:prstGeom prst="rect">
            <a:avLst/>
          </a:prstGeom>
        </p:spPr>
        <p:txBody>
          <a:bodyPr anchor="t" rtlCol="false" tIns="0" lIns="0" bIns="0" rIns="0">
            <a:spAutoFit/>
          </a:bodyPr>
          <a:lstStyle/>
          <a:p>
            <a:pPr algn="l">
              <a:lnSpc>
                <a:spcPts val="2239"/>
              </a:lnSpc>
            </a:pPr>
            <a:r>
              <a:rPr lang="en-US" sz="1599">
                <a:solidFill>
                  <a:srgbClr val="545454"/>
                </a:solidFill>
                <a:latin typeface="Ubuntu"/>
                <a:ea typeface="Ubuntu"/>
                <a:cs typeface="Ubuntu"/>
                <a:sym typeface="Ubuntu"/>
              </a:rPr>
              <a:t>At its core, writing is the act of transcribing thoughts, ideas, and stories onto paper. Before a child can effectively translate these into written form, they</a:t>
            </a:r>
          </a:p>
          <a:p>
            <a:pPr algn="l">
              <a:lnSpc>
                <a:spcPts val="2239"/>
              </a:lnSpc>
            </a:pPr>
            <a:r>
              <a:rPr lang="en-US" sz="1599">
                <a:solidFill>
                  <a:srgbClr val="545454"/>
                </a:solidFill>
                <a:latin typeface="Ubuntu"/>
                <a:ea typeface="Ubuntu"/>
                <a:cs typeface="Ubuntu"/>
                <a:sym typeface="Ubuntu"/>
              </a:rPr>
              <a:t>must first be able to formulate them verbally. This process begins with a rich and expansive vocabulary. Children who are exposed to a wide range of</a:t>
            </a:r>
          </a:p>
          <a:p>
            <a:pPr algn="l">
              <a:lnSpc>
                <a:spcPts val="2239"/>
              </a:lnSpc>
            </a:pPr>
            <a:r>
              <a:rPr lang="en-US" sz="1599">
                <a:solidFill>
                  <a:srgbClr val="545454"/>
                </a:solidFill>
                <a:latin typeface="Ubuntu"/>
                <a:ea typeface="Ubuntu"/>
                <a:cs typeface="Ubuntu"/>
                <a:sym typeface="Ubuntu"/>
              </a:rPr>
              <a:t>words through conversations, storytelling, and active listening will have a larger mental lexicon to draw upon when they begin to write. They</a:t>
            </a:r>
          </a:p>
          <a:p>
            <a:pPr algn="l">
              <a:lnSpc>
                <a:spcPts val="2239"/>
              </a:lnSpc>
              <a:spcBef>
                <a:spcPct val="0"/>
              </a:spcBef>
            </a:pPr>
            <a:r>
              <a:rPr lang="en-US" sz="1599">
                <a:solidFill>
                  <a:srgbClr val="545454"/>
                </a:solidFill>
                <a:latin typeface="Ubuntu"/>
                <a:ea typeface="Ubuntu"/>
                <a:cs typeface="Ubuntu"/>
                <a:sym typeface="Ubuntu"/>
              </a:rPr>
              <a:t>understand the nuances of word meanings, enabling them to choose appropriate words to convey their intended message, even if initially through emergent writing (scribbles, mock letters).</a:t>
            </a:r>
          </a:p>
        </p:txBody>
      </p:sp>
      <p:sp>
        <p:nvSpPr>
          <p:cNvPr name="TextBox 21" id="21"/>
          <p:cNvSpPr txBox="true"/>
          <p:nvPr/>
        </p:nvSpPr>
        <p:spPr>
          <a:xfrm rot="0">
            <a:off x="11770621" y="3853166"/>
            <a:ext cx="6124880" cy="2216785"/>
          </a:xfrm>
          <a:prstGeom prst="rect">
            <a:avLst/>
          </a:prstGeom>
        </p:spPr>
        <p:txBody>
          <a:bodyPr anchor="t" rtlCol="false" tIns="0" lIns="0" bIns="0" rIns="0">
            <a:spAutoFit/>
          </a:bodyPr>
          <a:lstStyle/>
          <a:p>
            <a:pPr algn="l">
              <a:lnSpc>
                <a:spcPts val="2239"/>
              </a:lnSpc>
            </a:pPr>
            <a:r>
              <a:rPr lang="en-US" sz="1599">
                <a:solidFill>
                  <a:srgbClr val="545454"/>
                </a:solidFill>
                <a:latin typeface="Ubuntu"/>
                <a:ea typeface="Ubuntu"/>
                <a:cs typeface="Ubuntu"/>
                <a:sym typeface="Ubuntu"/>
              </a:rPr>
              <a:t>Beyond individual words, oracy helps children internalise the structures of language. Through hearing and using grammatically correct sentences,</a:t>
            </a:r>
          </a:p>
          <a:p>
            <a:pPr algn="l">
              <a:lnSpc>
                <a:spcPts val="2239"/>
              </a:lnSpc>
            </a:pPr>
            <a:r>
              <a:rPr lang="en-US" sz="1599">
                <a:solidFill>
                  <a:srgbClr val="545454"/>
                </a:solidFill>
                <a:latin typeface="Ubuntu"/>
                <a:ea typeface="Ubuntu"/>
                <a:cs typeface="Ubuntu"/>
                <a:sym typeface="Ubuntu"/>
              </a:rPr>
              <a:t>they develop an intuitive understanding of syntax. When a child consistently hears and practices constructing sentences orally, they are</a:t>
            </a:r>
          </a:p>
          <a:p>
            <a:pPr algn="l">
              <a:lnSpc>
                <a:spcPts val="2239"/>
              </a:lnSpc>
              <a:spcBef>
                <a:spcPct val="0"/>
              </a:spcBef>
            </a:pPr>
            <a:r>
              <a:rPr lang="en-US" sz="1599">
                <a:solidFill>
                  <a:srgbClr val="545454"/>
                </a:solidFill>
                <a:latin typeface="Ubuntu"/>
                <a:ea typeface="Ubuntu"/>
                <a:cs typeface="Ubuntu"/>
                <a:sym typeface="Ubuntu"/>
              </a:rPr>
              <a:t>simultaneously building the mental blueprints for how sentences should be organised in written form.</a:t>
            </a:r>
          </a:p>
        </p:txBody>
      </p:sp>
      <p:sp>
        <p:nvSpPr>
          <p:cNvPr name="TextBox 22" id="22"/>
          <p:cNvSpPr txBox="true"/>
          <p:nvPr/>
        </p:nvSpPr>
        <p:spPr>
          <a:xfrm rot="0">
            <a:off x="11871673" y="6605281"/>
            <a:ext cx="5914519" cy="2493010"/>
          </a:xfrm>
          <a:prstGeom prst="rect">
            <a:avLst/>
          </a:prstGeom>
        </p:spPr>
        <p:txBody>
          <a:bodyPr anchor="t" rtlCol="false" tIns="0" lIns="0" bIns="0" rIns="0">
            <a:spAutoFit/>
          </a:bodyPr>
          <a:lstStyle/>
          <a:p>
            <a:pPr algn="l">
              <a:lnSpc>
                <a:spcPts val="2239"/>
              </a:lnSpc>
            </a:pPr>
            <a:r>
              <a:rPr lang="en-US" sz="1599">
                <a:solidFill>
                  <a:srgbClr val="545454"/>
                </a:solidFill>
                <a:latin typeface="Ubuntu"/>
                <a:ea typeface="Ubuntu"/>
                <a:cs typeface="Ubuntu"/>
                <a:sym typeface="Ubuntu"/>
              </a:rPr>
              <a:t>Before children can write their own stories, they typically tell them. Engaging in imaginative play, recounting daily events, and participating in shared storytelling activities help children develop a sense of plot, character, setting,</a:t>
            </a:r>
          </a:p>
          <a:p>
            <a:pPr algn="l">
              <a:lnSpc>
                <a:spcPts val="2239"/>
              </a:lnSpc>
            </a:pPr>
            <a:r>
              <a:rPr lang="en-US" sz="1599">
                <a:solidFill>
                  <a:srgbClr val="545454"/>
                </a:solidFill>
                <a:latin typeface="Ubuntu"/>
                <a:ea typeface="Ubuntu"/>
                <a:cs typeface="Ubuntu"/>
                <a:sym typeface="Ubuntu"/>
              </a:rPr>
              <a:t>and sequence. These narrative structures, first practiced through spoken language, provide the scaffolding for creating written narratives. The ability to</a:t>
            </a:r>
          </a:p>
          <a:p>
            <a:pPr algn="l">
              <a:lnSpc>
                <a:spcPts val="2239"/>
              </a:lnSpc>
              <a:spcBef>
                <a:spcPct val="0"/>
              </a:spcBef>
            </a:pPr>
            <a:r>
              <a:rPr lang="en-US" sz="1599">
                <a:solidFill>
                  <a:srgbClr val="545454"/>
                </a:solidFill>
                <a:latin typeface="Ubuntu"/>
                <a:ea typeface="Ubuntu"/>
                <a:cs typeface="Ubuntu"/>
                <a:sym typeface="Ubuntu"/>
              </a:rPr>
              <a:t>sequence events logically and develop characters orally directly translates into the capacity to organise a written story.</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DF5EF"/>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1670467" y="2241980"/>
            <a:ext cx="5635089" cy="7164117"/>
            <a:chOff x="-2540" y="-1270"/>
            <a:chExt cx="4329430" cy="5504180"/>
          </a:xfrm>
        </p:grpSpPr>
        <p:sp>
          <p:nvSpPr>
            <p:cNvPr name="Freeform 3" id="3"/>
            <p:cNvSpPr/>
            <p:nvPr/>
          </p:nvSpPr>
          <p:spPr>
            <a:xfrm flipH="false" flipV="false" rot="0">
              <a:off x="-2540" y="-1270"/>
              <a:ext cx="4329430" cy="5504180"/>
            </a:xfrm>
            <a:custGeom>
              <a:avLst/>
              <a:gdLst/>
              <a:ahLst/>
              <a:cxnLst/>
              <a:rect r="r" b="b" t="t" l="l"/>
              <a:pathLst>
                <a:path h="5504180" w="4329430">
                  <a:moveTo>
                    <a:pt x="2216150" y="5504180"/>
                  </a:moveTo>
                  <a:cubicBezTo>
                    <a:pt x="2186940" y="5504180"/>
                    <a:pt x="2157730" y="5504180"/>
                    <a:pt x="2129790" y="5504180"/>
                  </a:cubicBezTo>
                  <a:cubicBezTo>
                    <a:pt x="2123440" y="5502910"/>
                    <a:pt x="2118360" y="5501640"/>
                    <a:pt x="2112010" y="5501640"/>
                  </a:cubicBezTo>
                  <a:cubicBezTo>
                    <a:pt x="2038350" y="5497830"/>
                    <a:pt x="1967230" y="5485130"/>
                    <a:pt x="1897380" y="5463540"/>
                  </a:cubicBezTo>
                  <a:cubicBezTo>
                    <a:pt x="1772920" y="5425440"/>
                    <a:pt x="1657350" y="5367020"/>
                    <a:pt x="1548130" y="5295900"/>
                  </a:cubicBezTo>
                  <a:cubicBezTo>
                    <a:pt x="1423670" y="5215890"/>
                    <a:pt x="1294130" y="5143500"/>
                    <a:pt x="1160780" y="5081270"/>
                  </a:cubicBezTo>
                  <a:cubicBezTo>
                    <a:pt x="1040130" y="5025390"/>
                    <a:pt x="914400" y="4980940"/>
                    <a:pt x="791210" y="4933950"/>
                  </a:cubicBezTo>
                  <a:cubicBezTo>
                    <a:pt x="633730" y="4874259"/>
                    <a:pt x="492760" y="4785359"/>
                    <a:pt x="373380" y="4665979"/>
                  </a:cubicBezTo>
                  <a:cubicBezTo>
                    <a:pt x="320040" y="4612639"/>
                    <a:pt x="274320" y="4551679"/>
                    <a:pt x="227330" y="4491989"/>
                  </a:cubicBezTo>
                  <a:cubicBezTo>
                    <a:pt x="173990" y="4424679"/>
                    <a:pt x="127000" y="4353559"/>
                    <a:pt x="95250" y="4273549"/>
                  </a:cubicBezTo>
                  <a:cubicBezTo>
                    <a:pt x="31750" y="4117340"/>
                    <a:pt x="0" y="3954780"/>
                    <a:pt x="2540" y="3785870"/>
                  </a:cubicBezTo>
                  <a:cubicBezTo>
                    <a:pt x="6350" y="3604260"/>
                    <a:pt x="29210" y="3426460"/>
                    <a:pt x="92710" y="3256280"/>
                  </a:cubicBezTo>
                  <a:cubicBezTo>
                    <a:pt x="189230" y="2992120"/>
                    <a:pt x="354330" y="2782570"/>
                    <a:pt x="590550" y="2632710"/>
                  </a:cubicBezTo>
                  <a:cubicBezTo>
                    <a:pt x="715010" y="2552700"/>
                    <a:pt x="853440" y="2501900"/>
                    <a:pt x="995680" y="2463800"/>
                  </a:cubicBezTo>
                  <a:cubicBezTo>
                    <a:pt x="1122680" y="2429510"/>
                    <a:pt x="1250950" y="2400300"/>
                    <a:pt x="1379220" y="2369820"/>
                  </a:cubicBezTo>
                  <a:cubicBezTo>
                    <a:pt x="1526540" y="2334260"/>
                    <a:pt x="1653540" y="2261870"/>
                    <a:pt x="1758950" y="2152650"/>
                  </a:cubicBezTo>
                  <a:cubicBezTo>
                    <a:pt x="1841500" y="2066290"/>
                    <a:pt x="1905000" y="1968500"/>
                    <a:pt x="1955800" y="1860550"/>
                  </a:cubicBezTo>
                  <a:cubicBezTo>
                    <a:pt x="2026920" y="1708150"/>
                    <a:pt x="2096770" y="1555750"/>
                    <a:pt x="2167890" y="1404620"/>
                  </a:cubicBezTo>
                  <a:cubicBezTo>
                    <a:pt x="2232660" y="1267460"/>
                    <a:pt x="2307590" y="1135380"/>
                    <a:pt x="2401570" y="1016000"/>
                  </a:cubicBezTo>
                  <a:cubicBezTo>
                    <a:pt x="2482850" y="913130"/>
                    <a:pt x="2573020" y="821690"/>
                    <a:pt x="2687320" y="754380"/>
                  </a:cubicBezTo>
                  <a:cubicBezTo>
                    <a:pt x="2792730" y="693420"/>
                    <a:pt x="2907030" y="656590"/>
                    <a:pt x="3025140" y="631190"/>
                  </a:cubicBezTo>
                  <a:cubicBezTo>
                    <a:pt x="3108960" y="613410"/>
                    <a:pt x="3192780" y="596900"/>
                    <a:pt x="3279140" y="596900"/>
                  </a:cubicBezTo>
                  <a:cubicBezTo>
                    <a:pt x="3397250" y="595630"/>
                    <a:pt x="3512820" y="617220"/>
                    <a:pt x="3624580" y="655320"/>
                  </a:cubicBezTo>
                  <a:cubicBezTo>
                    <a:pt x="3712210" y="684530"/>
                    <a:pt x="3793490" y="722630"/>
                    <a:pt x="3863340" y="784860"/>
                  </a:cubicBezTo>
                  <a:cubicBezTo>
                    <a:pt x="3963670" y="873760"/>
                    <a:pt x="4042410" y="980440"/>
                    <a:pt x="4107180" y="1096010"/>
                  </a:cubicBezTo>
                  <a:cubicBezTo>
                    <a:pt x="4161790" y="1192530"/>
                    <a:pt x="4201160" y="1294130"/>
                    <a:pt x="4232910" y="1399540"/>
                  </a:cubicBezTo>
                  <a:cubicBezTo>
                    <a:pt x="4281170" y="1554480"/>
                    <a:pt x="4312920" y="1713230"/>
                    <a:pt x="4323080" y="1875790"/>
                  </a:cubicBezTo>
                  <a:cubicBezTo>
                    <a:pt x="4324350" y="1894840"/>
                    <a:pt x="4326890" y="1913890"/>
                    <a:pt x="4329430" y="1932940"/>
                  </a:cubicBezTo>
                  <a:cubicBezTo>
                    <a:pt x="4329430" y="1998980"/>
                    <a:pt x="4329430" y="2066290"/>
                    <a:pt x="4329430" y="2132330"/>
                  </a:cubicBezTo>
                  <a:cubicBezTo>
                    <a:pt x="4328160" y="2139950"/>
                    <a:pt x="4326890" y="2147570"/>
                    <a:pt x="4326890" y="2153920"/>
                  </a:cubicBezTo>
                  <a:cubicBezTo>
                    <a:pt x="4321810" y="2226310"/>
                    <a:pt x="4319270" y="2299970"/>
                    <a:pt x="4311650" y="2372360"/>
                  </a:cubicBezTo>
                  <a:cubicBezTo>
                    <a:pt x="4295140" y="2532380"/>
                    <a:pt x="4262120" y="2689860"/>
                    <a:pt x="4220210" y="2844800"/>
                  </a:cubicBezTo>
                  <a:cubicBezTo>
                    <a:pt x="4142740" y="3131820"/>
                    <a:pt x="4036060" y="3408679"/>
                    <a:pt x="3902710" y="3674109"/>
                  </a:cubicBezTo>
                  <a:cubicBezTo>
                    <a:pt x="3742690" y="3994150"/>
                    <a:pt x="3559810" y="4300219"/>
                    <a:pt x="3352800" y="4591050"/>
                  </a:cubicBezTo>
                  <a:cubicBezTo>
                    <a:pt x="3248660" y="4737100"/>
                    <a:pt x="3143250" y="4879340"/>
                    <a:pt x="3020060" y="5010150"/>
                  </a:cubicBezTo>
                  <a:cubicBezTo>
                    <a:pt x="2992120" y="5040629"/>
                    <a:pt x="2960370" y="5067300"/>
                    <a:pt x="2934970" y="5100320"/>
                  </a:cubicBezTo>
                  <a:cubicBezTo>
                    <a:pt x="2851150" y="5204460"/>
                    <a:pt x="2753360" y="5290820"/>
                    <a:pt x="2640330" y="5360670"/>
                  </a:cubicBezTo>
                  <a:cubicBezTo>
                    <a:pt x="2540000" y="5422900"/>
                    <a:pt x="2434590" y="5469890"/>
                    <a:pt x="2317750" y="5488940"/>
                  </a:cubicBezTo>
                  <a:cubicBezTo>
                    <a:pt x="2283460" y="5494020"/>
                    <a:pt x="2249170" y="5499100"/>
                    <a:pt x="2216150" y="5504180"/>
                  </a:cubicBezTo>
                  <a:close/>
                  <a:moveTo>
                    <a:pt x="1244600" y="2216150"/>
                  </a:moveTo>
                  <a:cubicBezTo>
                    <a:pt x="1428750" y="2164080"/>
                    <a:pt x="1567180" y="2056130"/>
                    <a:pt x="1656080" y="1885950"/>
                  </a:cubicBezTo>
                  <a:cubicBezTo>
                    <a:pt x="1709420" y="1781810"/>
                    <a:pt x="1760220" y="1677670"/>
                    <a:pt x="1807210" y="1569720"/>
                  </a:cubicBezTo>
                  <a:cubicBezTo>
                    <a:pt x="1869440" y="1430020"/>
                    <a:pt x="1925320" y="1287780"/>
                    <a:pt x="1985010" y="1145540"/>
                  </a:cubicBezTo>
                  <a:cubicBezTo>
                    <a:pt x="2020570" y="1062990"/>
                    <a:pt x="2061210" y="981710"/>
                    <a:pt x="2090420" y="897890"/>
                  </a:cubicBezTo>
                  <a:cubicBezTo>
                    <a:pt x="2108200" y="845820"/>
                    <a:pt x="2127250" y="793750"/>
                    <a:pt x="2151380" y="744220"/>
                  </a:cubicBezTo>
                  <a:cubicBezTo>
                    <a:pt x="2192020" y="660400"/>
                    <a:pt x="2197100" y="571500"/>
                    <a:pt x="2175510" y="480060"/>
                  </a:cubicBezTo>
                  <a:cubicBezTo>
                    <a:pt x="2161540" y="422910"/>
                    <a:pt x="2131060" y="373380"/>
                    <a:pt x="2104390" y="322580"/>
                  </a:cubicBezTo>
                  <a:cubicBezTo>
                    <a:pt x="2065020" y="245110"/>
                    <a:pt x="2007870" y="182880"/>
                    <a:pt x="1935480" y="137160"/>
                  </a:cubicBezTo>
                  <a:cubicBezTo>
                    <a:pt x="1805940" y="54610"/>
                    <a:pt x="1663700" y="8890"/>
                    <a:pt x="1510030" y="2540"/>
                  </a:cubicBezTo>
                  <a:cubicBezTo>
                    <a:pt x="1452880" y="0"/>
                    <a:pt x="1394460" y="5080"/>
                    <a:pt x="1336040" y="8890"/>
                  </a:cubicBezTo>
                  <a:cubicBezTo>
                    <a:pt x="1240790" y="13970"/>
                    <a:pt x="1146810" y="29210"/>
                    <a:pt x="1055370" y="59690"/>
                  </a:cubicBezTo>
                  <a:cubicBezTo>
                    <a:pt x="955040" y="92710"/>
                    <a:pt x="854710" y="129540"/>
                    <a:pt x="767080" y="191770"/>
                  </a:cubicBezTo>
                  <a:cubicBezTo>
                    <a:pt x="687070" y="248920"/>
                    <a:pt x="613410" y="313690"/>
                    <a:pt x="546100" y="386080"/>
                  </a:cubicBezTo>
                  <a:cubicBezTo>
                    <a:pt x="408940" y="537210"/>
                    <a:pt x="294640" y="701040"/>
                    <a:pt x="227330" y="897890"/>
                  </a:cubicBezTo>
                  <a:cubicBezTo>
                    <a:pt x="161290" y="1089660"/>
                    <a:pt x="137160" y="1283970"/>
                    <a:pt x="161290" y="1483360"/>
                  </a:cubicBezTo>
                  <a:cubicBezTo>
                    <a:pt x="185420" y="1678940"/>
                    <a:pt x="262890" y="1849120"/>
                    <a:pt x="394970" y="1997710"/>
                  </a:cubicBezTo>
                  <a:cubicBezTo>
                    <a:pt x="548640" y="2169160"/>
                    <a:pt x="741680" y="2246630"/>
                    <a:pt x="935990" y="2256790"/>
                  </a:cubicBezTo>
                  <a:cubicBezTo>
                    <a:pt x="1050290" y="2258060"/>
                    <a:pt x="1158240" y="2240280"/>
                    <a:pt x="1244600" y="2216150"/>
                  </a:cubicBezTo>
                  <a:close/>
                </a:path>
              </a:pathLst>
            </a:custGeom>
            <a:blipFill>
              <a:blip r:embed="rId3"/>
              <a:stretch>
                <a:fillRect l="-63478" t="23" r="-63595" b="-23"/>
              </a:stretch>
            </a:blipFill>
          </p:spPr>
        </p:sp>
      </p:grpSp>
      <p:sp>
        <p:nvSpPr>
          <p:cNvPr name="TextBox 4" id="4"/>
          <p:cNvSpPr txBox="true"/>
          <p:nvPr/>
        </p:nvSpPr>
        <p:spPr>
          <a:xfrm rot="0">
            <a:off x="3019064" y="317334"/>
            <a:ext cx="10081434" cy="1335407"/>
          </a:xfrm>
          <a:prstGeom prst="rect">
            <a:avLst/>
          </a:prstGeom>
        </p:spPr>
        <p:txBody>
          <a:bodyPr anchor="t" rtlCol="false" tIns="0" lIns="0" bIns="0" rIns="0">
            <a:spAutoFit/>
          </a:bodyPr>
          <a:lstStyle/>
          <a:p>
            <a:pPr algn="l">
              <a:lnSpc>
                <a:spcPts val="10919"/>
              </a:lnSpc>
              <a:spcBef>
                <a:spcPct val="0"/>
              </a:spcBef>
            </a:pPr>
            <a:r>
              <a:rPr lang="en-US" sz="7799">
                <a:solidFill>
                  <a:srgbClr val="9D0730"/>
                </a:solidFill>
                <a:latin typeface="Fredoka"/>
                <a:ea typeface="Fredoka"/>
                <a:cs typeface="Fredoka"/>
                <a:sym typeface="Fredoka"/>
              </a:rPr>
              <a:t>EARLY PHONICS</a:t>
            </a:r>
          </a:p>
        </p:txBody>
      </p:sp>
      <p:sp>
        <p:nvSpPr>
          <p:cNvPr name="Freeform 5" id="5"/>
          <p:cNvSpPr/>
          <p:nvPr/>
        </p:nvSpPr>
        <p:spPr>
          <a:xfrm flipH="false" flipV="false" rot="0">
            <a:off x="16138404" y="8412696"/>
            <a:ext cx="2159121" cy="1911803"/>
          </a:xfrm>
          <a:custGeom>
            <a:avLst/>
            <a:gdLst/>
            <a:ahLst/>
            <a:cxnLst/>
            <a:rect r="r" b="b" t="t" l="l"/>
            <a:pathLst>
              <a:path h="1911803" w="2159121">
                <a:moveTo>
                  <a:pt x="0" y="0"/>
                </a:moveTo>
                <a:lnTo>
                  <a:pt x="2159121" y="0"/>
                </a:lnTo>
                <a:lnTo>
                  <a:pt x="2159121" y="1911804"/>
                </a:lnTo>
                <a:lnTo>
                  <a:pt x="0" y="19118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4666593">
            <a:off x="14699630" y="-1235495"/>
            <a:ext cx="5953206" cy="6642350"/>
          </a:xfrm>
          <a:custGeom>
            <a:avLst/>
            <a:gdLst/>
            <a:ahLst/>
            <a:cxnLst/>
            <a:rect r="r" b="b" t="t" l="l"/>
            <a:pathLst>
              <a:path h="6642350" w="5953206">
                <a:moveTo>
                  <a:pt x="0" y="0"/>
                </a:moveTo>
                <a:lnTo>
                  <a:pt x="5953206" y="0"/>
                </a:lnTo>
                <a:lnTo>
                  <a:pt x="5953206" y="6642350"/>
                </a:lnTo>
                <a:lnTo>
                  <a:pt x="0" y="664235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7" id="7"/>
          <p:cNvSpPr/>
          <p:nvPr/>
        </p:nvSpPr>
        <p:spPr>
          <a:xfrm flipH="true" flipV="false" rot="4655156">
            <a:off x="-2188708" y="-1256994"/>
            <a:ext cx="5953206" cy="6642350"/>
          </a:xfrm>
          <a:custGeom>
            <a:avLst/>
            <a:gdLst/>
            <a:ahLst/>
            <a:cxnLst/>
            <a:rect r="r" b="b" t="t" l="l"/>
            <a:pathLst>
              <a:path h="6642350" w="5953206">
                <a:moveTo>
                  <a:pt x="5953207" y="0"/>
                </a:moveTo>
                <a:lnTo>
                  <a:pt x="0" y="0"/>
                </a:lnTo>
                <a:lnTo>
                  <a:pt x="0" y="6642350"/>
                </a:lnTo>
                <a:lnTo>
                  <a:pt x="5953207" y="6642350"/>
                </a:lnTo>
                <a:lnTo>
                  <a:pt x="5953207"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true" flipV="false" rot="0">
            <a:off x="0" y="8375197"/>
            <a:ext cx="2159121" cy="1911803"/>
          </a:xfrm>
          <a:custGeom>
            <a:avLst/>
            <a:gdLst/>
            <a:ahLst/>
            <a:cxnLst/>
            <a:rect r="r" b="b" t="t" l="l"/>
            <a:pathLst>
              <a:path h="1911803" w="2159121">
                <a:moveTo>
                  <a:pt x="2159121" y="0"/>
                </a:moveTo>
                <a:lnTo>
                  <a:pt x="0" y="0"/>
                </a:lnTo>
                <a:lnTo>
                  <a:pt x="0" y="1911803"/>
                </a:lnTo>
                <a:lnTo>
                  <a:pt x="2159121" y="1911803"/>
                </a:lnTo>
                <a:lnTo>
                  <a:pt x="2159121"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10800000">
            <a:off x="1126484" y="9368598"/>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0" id="10"/>
          <p:cNvSpPr/>
          <p:nvPr/>
        </p:nvSpPr>
        <p:spPr>
          <a:xfrm flipH="false" flipV="false" rot="-10800000">
            <a:off x="15182222" y="9406098"/>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1" id="11"/>
          <p:cNvSpPr/>
          <p:nvPr/>
        </p:nvSpPr>
        <p:spPr>
          <a:xfrm flipH="false" flipV="false" rot="5400000">
            <a:off x="1210736" y="976986"/>
            <a:ext cx="1024442" cy="1192946"/>
          </a:xfrm>
          <a:custGeom>
            <a:avLst/>
            <a:gdLst/>
            <a:ahLst/>
            <a:cxnLst/>
            <a:rect r="r" b="b" t="t" l="l"/>
            <a:pathLst>
              <a:path h="1192946" w="1024442">
                <a:moveTo>
                  <a:pt x="0" y="0"/>
                </a:moveTo>
                <a:lnTo>
                  <a:pt x="1024442" y="0"/>
                </a:lnTo>
                <a:lnTo>
                  <a:pt x="1024442" y="1192946"/>
                </a:lnTo>
                <a:lnTo>
                  <a:pt x="0" y="1192946"/>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12" id="12"/>
          <p:cNvSpPr/>
          <p:nvPr/>
        </p:nvSpPr>
        <p:spPr>
          <a:xfrm flipH="false" flipV="false" rot="5400000">
            <a:off x="15910333" y="976986"/>
            <a:ext cx="1024442" cy="1192946"/>
          </a:xfrm>
          <a:custGeom>
            <a:avLst/>
            <a:gdLst/>
            <a:ahLst/>
            <a:cxnLst/>
            <a:rect r="r" b="b" t="t" l="l"/>
            <a:pathLst>
              <a:path h="1192946" w="1024442">
                <a:moveTo>
                  <a:pt x="0" y="0"/>
                </a:moveTo>
                <a:lnTo>
                  <a:pt x="1024442" y="0"/>
                </a:lnTo>
                <a:lnTo>
                  <a:pt x="1024442" y="1192946"/>
                </a:lnTo>
                <a:lnTo>
                  <a:pt x="0" y="1192946"/>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Freeform 13" id="13"/>
          <p:cNvSpPr/>
          <p:nvPr/>
        </p:nvSpPr>
        <p:spPr>
          <a:xfrm flipH="false" flipV="false" rot="0">
            <a:off x="2963288" y="2064181"/>
            <a:ext cx="3353350" cy="7341917"/>
          </a:xfrm>
          <a:custGeom>
            <a:avLst/>
            <a:gdLst/>
            <a:ahLst/>
            <a:cxnLst/>
            <a:rect r="r" b="b" t="t" l="l"/>
            <a:pathLst>
              <a:path h="7341917" w="3353350">
                <a:moveTo>
                  <a:pt x="0" y="0"/>
                </a:moveTo>
                <a:lnTo>
                  <a:pt x="3353351" y="0"/>
                </a:lnTo>
                <a:lnTo>
                  <a:pt x="3353351" y="7341917"/>
                </a:lnTo>
                <a:lnTo>
                  <a:pt x="0" y="7341917"/>
                </a:lnTo>
                <a:lnTo>
                  <a:pt x="0" y="0"/>
                </a:lnTo>
                <a:close/>
              </a:path>
            </a:pathLst>
          </a:custGeom>
          <a:blipFill>
            <a:blip r:embed="rId16"/>
            <a:stretch>
              <a:fillRect l="0" t="0" r="0" b="0"/>
            </a:stretch>
          </a:blipFill>
        </p:spPr>
      </p:sp>
      <p:sp>
        <p:nvSpPr>
          <p:cNvPr name="Freeform 14" id="14"/>
          <p:cNvSpPr/>
          <p:nvPr/>
        </p:nvSpPr>
        <p:spPr>
          <a:xfrm flipH="false" flipV="false" rot="0">
            <a:off x="6628737" y="2064181"/>
            <a:ext cx="3736805" cy="7341917"/>
          </a:xfrm>
          <a:custGeom>
            <a:avLst/>
            <a:gdLst/>
            <a:ahLst/>
            <a:cxnLst/>
            <a:rect r="r" b="b" t="t" l="l"/>
            <a:pathLst>
              <a:path h="7341917" w="3736805">
                <a:moveTo>
                  <a:pt x="0" y="0"/>
                </a:moveTo>
                <a:lnTo>
                  <a:pt x="3736805" y="0"/>
                </a:lnTo>
                <a:lnTo>
                  <a:pt x="3736805" y="7341917"/>
                </a:lnTo>
                <a:lnTo>
                  <a:pt x="0" y="7341917"/>
                </a:lnTo>
                <a:lnTo>
                  <a:pt x="0" y="0"/>
                </a:lnTo>
                <a:close/>
              </a:path>
            </a:pathLst>
          </a:custGeom>
          <a:blipFill>
            <a:blip r:embed="rId17"/>
            <a:stretch>
              <a:fillRect l="0" t="0" r="0" b="0"/>
            </a:stretch>
          </a:blipFill>
        </p:spPr>
      </p:sp>
      <p:sp>
        <p:nvSpPr>
          <p:cNvPr name="TextBox 15" id="15"/>
          <p:cNvSpPr txBox="true"/>
          <p:nvPr/>
        </p:nvSpPr>
        <p:spPr>
          <a:xfrm rot="0">
            <a:off x="3956545" y="2533111"/>
            <a:ext cx="1366838" cy="887095"/>
          </a:xfrm>
          <a:prstGeom prst="rect">
            <a:avLst/>
          </a:prstGeom>
        </p:spPr>
        <p:txBody>
          <a:bodyPr anchor="t" rtlCol="false" tIns="0" lIns="0" bIns="0" rIns="0">
            <a:spAutoFit/>
          </a:bodyPr>
          <a:lstStyle/>
          <a:p>
            <a:pPr algn="ctr">
              <a:lnSpc>
                <a:spcPts val="7279"/>
              </a:lnSpc>
            </a:pPr>
            <a:r>
              <a:rPr lang="en-US" sz="5199" b="true">
                <a:solidFill>
                  <a:srgbClr val="000000"/>
                </a:solidFill>
                <a:latin typeface="Canva Sans Bold"/>
                <a:ea typeface="Canva Sans Bold"/>
                <a:cs typeface="Canva Sans Bold"/>
                <a:sym typeface="Canva Sans Bold"/>
              </a:rPr>
              <a:t>3 - 4</a:t>
            </a:r>
          </a:p>
        </p:txBody>
      </p:sp>
      <p:sp>
        <p:nvSpPr>
          <p:cNvPr name="TextBox 16" id="16"/>
          <p:cNvSpPr txBox="true"/>
          <p:nvPr/>
        </p:nvSpPr>
        <p:spPr>
          <a:xfrm rot="0">
            <a:off x="7773591" y="2707819"/>
            <a:ext cx="1373981" cy="887095"/>
          </a:xfrm>
          <a:prstGeom prst="rect">
            <a:avLst/>
          </a:prstGeom>
        </p:spPr>
        <p:txBody>
          <a:bodyPr anchor="t" rtlCol="false" tIns="0" lIns="0" bIns="0" rIns="0">
            <a:spAutoFit/>
          </a:bodyPr>
          <a:lstStyle/>
          <a:p>
            <a:pPr algn="ctr">
              <a:lnSpc>
                <a:spcPts val="7279"/>
              </a:lnSpc>
            </a:pPr>
            <a:r>
              <a:rPr lang="en-US" sz="5199" b="true">
                <a:solidFill>
                  <a:srgbClr val="000000"/>
                </a:solidFill>
                <a:latin typeface="Canva Sans Bold"/>
                <a:ea typeface="Canva Sans Bold"/>
                <a:cs typeface="Canva Sans Bold"/>
                <a:sym typeface="Canva Sans Bold"/>
              </a:rPr>
              <a:t>4 - 5</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FDF5EF"/>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685452" y="-1109766"/>
            <a:ext cx="4523542" cy="5047187"/>
          </a:xfrm>
          <a:custGeom>
            <a:avLst/>
            <a:gdLst/>
            <a:ahLst/>
            <a:cxnLst/>
            <a:rect r="r" b="b" t="t" l="l"/>
            <a:pathLst>
              <a:path h="5047187" w="4523542">
                <a:moveTo>
                  <a:pt x="0" y="0"/>
                </a:moveTo>
                <a:lnTo>
                  <a:pt x="4523541" y="0"/>
                </a:lnTo>
                <a:lnTo>
                  <a:pt x="4523541" y="5047188"/>
                </a:lnTo>
                <a:lnTo>
                  <a:pt x="0" y="5047188"/>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3" id="3"/>
          <p:cNvSpPr/>
          <p:nvPr/>
        </p:nvSpPr>
        <p:spPr>
          <a:xfrm flipH="false" flipV="false" rot="-10800000">
            <a:off x="-3182616" y="5561293"/>
            <a:ext cx="7020706" cy="6204549"/>
          </a:xfrm>
          <a:custGeom>
            <a:avLst/>
            <a:gdLst/>
            <a:ahLst/>
            <a:cxnLst/>
            <a:rect r="r" b="b" t="t" l="l"/>
            <a:pathLst>
              <a:path h="6204549" w="7020706">
                <a:moveTo>
                  <a:pt x="0" y="0"/>
                </a:moveTo>
                <a:lnTo>
                  <a:pt x="7020705" y="0"/>
                </a:lnTo>
                <a:lnTo>
                  <a:pt x="7020705" y="6204549"/>
                </a:lnTo>
                <a:lnTo>
                  <a:pt x="0" y="620454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4" id="4"/>
          <p:cNvSpPr/>
          <p:nvPr/>
        </p:nvSpPr>
        <p:spPr>
          <a:xfrm flipH="false" flipV="false" rot="-10800000">
            <a:off x="2205586" y="9025398"/>
            <a:ext cx="2523205" cy="2523205"/>
          </a:xfrm>
          <a:custGeom>
            <a:avLst/>
            <a:gdLst/>
            <a:ahLst/>
            <a:cxnLst/>
            <a:rect r="r" b="b" t="t" l="l"/>
            <a:pathLst>
              <a:path h="2523205" w="2523205">
                <a:moveTo>
                  <a:pt x="0" y="0"/>
                </a:moveTo>
                <a:lnTo>
                  <a:pt x="2523205" y="0"/>
                </a:lnTo>
                <a:lnTo>
                  <a:pt x="2523205" y="2523204"/>
                </a:lnTo>
                <a:lnTo>
                  <a:pt x="0" y="252320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5" id="5"/>
          <p:cNvSpPr/>
          <p:nvPr/>
        </p:nvSpPr>
        <p:spPr>
          <a:xfrm flipH="false" flipV="false" rot="5400000">
            <a:off x="1821988" y="668800"/>
            <a:ext cx="1131409" cy="1317507"/>
          </a:xfrm>
          <a:custGeom>
            <a:avLst/>
            <a:gdLst/>
            <a:ahLst/>
            <a:cxnLst/>
            <a:rect r="r" b="b" t="t" l="l"/>
            <a:pathLst>
              <a:path h="1317507" w="1131409">
                <a:moveTo>
                  <a:pt x="0" y="0"/>
                </a:moveTo>
                <a:lnTo>
                  <a:pt x="1131409" y="0"/>
                </a:lnTo>
                <a:lnTo>
                  <a:pt x="1131409" y="1317507"/>
                </a:lnTo>
                <a:lnTo>
                  <a:pt x="0" y="1317507"/>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6" id="6"/>
          <p:cNvSpPr/>
          <p:nvPr/>
        </p:nvSpPr>
        <p:spPr>
          <a:xfrm flipH="false" flipV="false" rot="-10800000">
            <a:off x="-885063" y="2561797"/>
            <a:ext cx="1770126" cy="1770126"/>
          </a:xfrm>
          <a:custGeom>
            <a:avLst/>
            <a:gdLst/>
            <a:ahLst/>
            <a:cxnLst/>
            <a:rect r="r" b="b" t="t" l="l"/>
            <a:pathLst>
              <a:path h="1770126" w="1770126">
                <a:moveTo>
                  <a:pt x="0" y="0"/>
                </a:moveTo>
                <a:lnTo>
                  <a:pt x="1770126" y="0"/>
                </a:lnTo>
                <a:lnTo>
                  <a:pt x="1770126" y="1770126"/>
                </a:lnTo>
                <a:lnTo>
                  <a:pt x="0" y="1770126"/>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Freeform 7" id="7"/>
          <p:cNvSpPr/>
          <p:nvPr/>
        </p:nvSpPr>
        <p:spPr>
          <a:xfrm flipH="false" flipV="false" rot="0">
            <a:off x="14908731" y="6846243"/>
            <a:ext cx="4065465" cy="4536083"/>
          </a:xfrm>
          <a:custGeom>
            <a:avLst/>
            <a:gdLst/>
            <a:ahLst/>
            <a:cxnLst/>
            <a:rect r="r" b="b" t="t" l="l"/>
            <a:pathLst>
              <a:path h="4536083" w="4065465">
                <a:moveTo>
                  <a:pt x="0" y="0"/>
                </a:moveTo>
                <a:lnTo>
                  <a:pt x="4065464" y="0"/>
                </a:lnTo>
                <a:lnTo>
                  <a:pt x="4065464" y="4536084"/>
                </a:lnTo>
                <a:lnTo>
                  <a:pt x="0" y="453608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8" id="8"/>
          <p:cNvSpPr/>
          <p:nvPr/>
        </p:nvSpPr>
        <p:spPr>
          <a:xfrm flipH="false" flipV="false" rot="0">
            <a:off x="14418169" y="-1493281"/>
            <a:ext cx="7053190" cy="6233257"/>
          </a:xfrm>
          <a:custGeom>
            <a:avLst/>
            <a:gdLst/>
            <a:ahLst/>
            <a:cxnLst/>
            <a:rect r="r" b="b" t="t" l="l"/>
            <a:pathLst>
              <a:path h="6233257" w="7053190">
                <a:moveTo>
                  <a:pt x="0" y="0"/>
                </a:moveTo>
                <a:lnTo>
                  <a:pt x="7053190" y="0"/>
                </a:lnTo>
                <a:lnTo>
                  <a:pt x="7053190" y="6233257"/>
                </a:lnTo>
                <a:lnTo>
                  <a:pt x="0" y="6233257"/>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9" id="9"/>
          <p:cNvSpPr/>
          <p:nvPr/>
        </p:nvSpPr>
        <p:spPr>
          <a:xfrm flipH="false" flipV="false" rot="0">
            <a:off x="13880031" y="-1109766"/>
            <a:ext cx="2057400" cy="2057400"/>
          </a:xfrm>
          <a:custGeom>
            <a:avLst/>
            <a:gdLst/>
            <a:ahLst/>
            <a:cxnLst/>
            <a:rect r="r" b="b" t="t" l="l"/>
            <a:pathLst>
              <a:path h="2057400" w="2057400">
                <a:moveTo>
                  <a:pt x="0" y="0"/>
                </a:moveTo>
                <a:lnTo>
                  <a:pt x="2057400" y="0"/>
                </a:lnTo>
                <a:lnTo>
                  <a:pt x="2057400" y="2057400"/>
                </a:lnTo>
                <a:lnTo>
                  <a:pt x="0" y="2057400"/>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0" id="10"/>
          <p:cNvSpPr/>
          <p:nvPr/>
        </p:nvSpPr>
        <p:spPr>
          <a:xfrm flipH="false" flipV="false" rot="0">
            <a:off x="17402937" y="7773798"/>
            <a:ext cx="1770126" cy="1770126"/>
          </a:xfrm>
          <a:custGeom>
            <a:avLst/>
            <a:gdLst/>
            <a:ahLst/>
            <a:cxnLst/>
            <a:rect r="r" b="b" t="t" l="l"/>
            <a:pathLst>
              <a:path h="1770126" w="1770126">
                <a:moveTo>
                  <a:pt x="0" y="0"/>
                </a:moveTo>
                <a:lnTo>
                  <a:pt x="1770126" y="0"/>
                </a:lnTo>
                <a:lnTo>
                  <a:pt x="1770126" y="1770125"/>
                </a:lnTo>
                <a:lnTo>
                  <a:pt x="0" y="1770125"/>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Freeform 11" id="11"/>
          <p:cNvSpPr/>
          <p:nvPr/>
        </p:nvSpPr>
        <p:spPr>
          <a:xfrm flipH="false" flipV="false" rot="0">
            <a:off x="14418169" y="8663567"/>
            <a:ext cx="1789353" cy="411551"/>
          </a:xfrm>
          <a:custGeom>
            <a:avLst/>
            <a:gdLst/>
            <a:ahLst/>
            <a:cxnLst/>
            <a:rect r="r" b="b" t="t" l="l"/>
            <a:pathLst>
              <a:path h="411551" w="1789353">
                <a:moveTo>
                  <a:pt x="0" y="0"/>
                </a:moveTo>
                <a:lnTo>
                  <a:pt x="1789353" y="0"/>
                </a:lnTo>
                <a:lnTo>
                  <a:pt x="1789353" y="411551"/>
                </a:lnTo>
                <a:lnTo>
                  <a:pt x="0" y="411551"/>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p:spPr>
      </p:sp>
      <p:sp>
        <p:nvSpPr>
          <p:cNvPr name="Freeform 12" id="12"/>
          <p:cNvSpPr/>
          <p:nvPr/>
        </p:nvSpPr>
        <p:spPr>
          <a:xfrm flipH="false" flipV="false" rot="-10800000">
            <a:off x="16147549" y="2058422"/>
            <a:ext cx="512306" cy="512306"/>
          </a:xfrm>
          <a:custGeom>
            <a:avLst/>
            <a:gdLst/>
            <a:ahLst/>
            <a:cxnLst/>
            <a:rect r="r" b="b" t="t" l="l"/>
            <a:pathLst>
              <a:path h="512306" w="512306">
                <a:moveTo>
                  <a:pt x="0" y="0"/>
                </a:moveTo>
                <a:lnTo>
                  <a:pt x="512306" y="0"/>
                </a:lnTo>
                <a:lnTo>
                  <a:pt x="512306" y="512306"/>
                </a:lnTo>
                <a:lnTo>
                  <a:pt x="0" y="512306"/>
                </a:lnTo>
                <a:lnTo>
                  <a:pt x="0" y="0"/>
                </a:lnTo>
                <a:close/>
              </a:path>
            </a:pathLst>
          </a:custGeom>
          <a:blipFill>
            <a:blip r:embed="rId17">
              <a:extLst>
                <a:ext uri="{96DAC541-7B7A-43D3-8B79-37D633B846F1}">
                  <asvg:svgBlip xmlns:asvg="http://schemas.microsoft.com/office/drawing/2016/SVG/main" r:embed="rId18"/>
                </a:ext>
              </a:extLst>
            </a:blip>
            <a:stretch>
              <a:fillRect l="0" t="0" r="0" b="0"/>
            </a:stretch>
          </a:blipFill>
        </p:spPr>
      </p:sp>
      <p:grpSp>
        <p:nvGrpSpPr>
          <p:cNvPr name="Group 13" id="13"/>
          <p:cNvGrpSpPr>
            <a:grpSpLocks noChangeAspect="true"/>
          </p:cNvGrpSpPr>
          <p:nvPr/>
        </p:nvGrpSpPr>
        <p:grpSpPr>
          <a:xfrm rot="0">
            <a:off x="2205586" y="2898664"/>
            <a:ext cx="4065469" cy="2286798"/>
            <a:chOff x="0" y="0"/>
            <a:chExt cx="11289030" cy="6350000"/>
          </a:xfrm>
        </p:grpSpPr>
        <p:sp>
          <p:nvSpPr>
            <p:cNvPr name="Freeform 14" id="14"/>
            <p:cNvSpPr/>
            <p:nvPr/>
          </p:nvSpPr>
          <p:spPr>
            <a:xfrm flipH="false" flipV="false" rot="0">
              <a:off x="0" y="0"/>
              <a:ext cx="11287761" cy="6350000"/>
            </a:xfrm>
            <a:custGeom>
              <a:avLst/>
              <a:gdLst/>
              <a:ahLst/>
              <a:cxnLst/>
              <a:rect r="r" b="b" t="t" l="l"/>
              <a:pathLst>
                <a:path h="6350000" w="11287761">
                  <a:moveTo>
                    <a:pt x="0" y="5824220"/>
                  </a:moveTo>
                  <a:lnTo>
                    <a:pt x="0" y="525780"/>
                  </a:lnTo>
                  <a:cubicBezTo>
                    <a:pt x="0" y="234950"/>
                    <a:pt x="234950" y="0"/>
                    <a:pt x="525780" y="0"/>
                  </a:cubicBezTo>
                  <a:lnTo>
                    <a:pt x="10761980" y="0"/>
                  </a:lnTo>
                  <a:cubicBezTo>
                    <a:pt x="11052811" y="0"/>
                    <a:pt x="11287761" y="234950"/>
                    <a:pt x="11287761" y="525780"/>
                  </a:cubicBezTo>
                  <a:lnTo>
                    <a:pt x="11287761" y="5822950"/>
                  </a:lnTo>
                  <a:cubicBezTo>
                    <a:pt x="11287761" y="6113780"/>
                    <a:pt x="11052811" y="6348730"/>
                    <a:pt x="10761980" y="6348730"/>
                  </a:cubicBezTo>
                  <a:lnTo>
                    <a:pt x="525780" y="6348730"/>
                  </a:lnTo>
                  <a:cubicBezTo>
                    <a:pt x="236220" y="6350000"/>
                    <a:pt x="0" y="6115050"/>
                    <a:pt x="0" y="5824220"/>
                  </a:cubicBezTo>
                  <a:cubicBezTo>
                    <a:pt x="0" y="5824220"/>
                    <a:pt x="0" y="5824220"/>
                    <a:pt x="0" y="5824220"/>
                  </a:cubicBezTo>
                  <a:close/>
                </a:path>
              </a:pathLst>
            </a:custGeom>
            <a:blipFill>
              <a:blip r:embed="rId19"/>
              <a:stretch>
                <a:fillRect l="0" t="-9127" r="0" b="-9127"/>
              </a:stretch>
            </a:blipFill>
          </p:spPr>
        </p:sp>
      </p:grpSp>
      <p:grpSp>
        <p:nvGrpSpPr>
          <p:cNvPr name="Group 15" id="15"/>
          <p:cNvGrpSpPr>
            <a:grpSpLocks noChangeAspect="true"/>
          </p:cNvGrpSpPr>
          <p:nvPr/>
        </p:nvGrpSpPr>
        <p:grpSpPr>
          <a:xfrm rot="0">
            <a:off x="6867201" y="2898664"/>
            <a:ext cx="4065469" cy="2286798"/>
            <a:chOff x="0" y="0"/>
            <a:chExt cx="11289030" cy="6350000"/>
          </a:xfrm>
        </p:grpSpPr>
        <p:sp>
          <p:nvSpPr>
            <p:cNvPr name="Freeform 16" id="16"/>
            <p:cNvSpPr/>
            <p:nvPr/>
          </p:nvSpPr>
          <p:spPr>
            <a:xfrm flipH="false" flipV="false" rot="0">
              <a:off x="0" y="0"/>
              <a:ext cx="11287761" cy="6350000"/>
            </a:xfrm>
            <a:custGeom>
              <a:avLst/>
              <a:gdLst/>
              <a:ahLst/>
              <a:cxnLst/>
              <a:rect r="r" b="b" t="t" l="l"/>
              <a:pathLst>
                <a:path h="6350000" w="11287761">
                  <a:moveTo>
                    <a:pt x="0" y="5824220"/>
                  </a:moveTo>
                  <a:lnTo>
                    <a:pt x="0" y="525780"/>
                  </a:lnTo>
                  <a:cubicBezTo>
                    <a:pt x="0" y="234950"/>
                    <a:pt x="234950" y="0"/>
                    <a:pt x="525780" y="0"/>
                  </a:cubicBezTo>
                  <a:lnTo>
                    <a:pt x="10761980" y="0"/>
                  </a:lnTo>
                  <a:cubicBezTo>
                    <a:pt x="11052811" y="0"/>
                    <a:pt x="11287761" y="234950"/>
                    <a:pt x="11287761" y="525780"/>
                  </a:cubicBezTo>
                  <a:lnTo>
                    <a:pt x="11287761" y="5822950"/>
                  </a:lnTo>
                  <a:cubicBezTo>
                    <a:pt x="11287761" y="6113780"/>
                    <a:pt x="11052811" y="6348730"/>
                    <a:pt x="10761980" y="6348730"/>
                  </a:cubicBezTo>
                  <a:lnTo>
                    <a:pt x="525780" y="6348730"/>
                  </a:lnTo>
                  <a:cubicBezTo>
                    <a:pt x="236220" y="6350000"/>
                    <a:pt x="0" y="6115050"/>
                    <a:pt x="0" y="5824220"/>
                  </a:cubicBezTo>
                  <a:cubicBezTo>
                    <a:pt x="0" y="5824220"/>
                    <a:pt x="0" y="5824220"/>
                    <a:pt x="0" y="5824220"/>
                  </a:cubicBezTo>
                  <a:close/>
                </a:path>
              </a:pathLst>
            </a:custGeom>
            <a:blipFill>
              <a:blip r:embed="rId20"/>
              <a:stretch>
                <a:fillRect l="0" t="-16893" r="0" b="-16893"/>
              </a:stretch>
            </a:blipFill>
          </p:spPr>
        </p:sp>
      </p:grpSp>
      <p:grpSp>
        <p:nvGrpSpPr>
          <p:cNvPr name="Group 17" id="17"/>
          <p:cNvGrpSpPr>
            <a:grpSpLocks noChangeAspect="true"/>
          </p:cNvGrpSpPr>
          <p:nvPr/>
        </p:nvGrpSpPr>
        <p:grpSpPr>
          <a:xfrm rot="0">
            <a:off x="2205586" y="5937124"/>
            <a:ext cx="4065469" cy="2286798"/>
            <a:chOff x="0" y="0"/>
            <a:chExt cx="11289030" cy="6350000"/>
          </a:xfrm>
        </p:grpSpPr>
        <p:sp>
          <p:nvSpPr>
            <p:cNvPr name="Freeform 18" id="18"/>
            <p:cNvSpPr/>
            <p:nvPr/>
          </p:nvSpPr>
          <p:spPr>
            <a:xfrm flipH="false" flipV="false" rot="0">
              <a:off x="0" y="0"/>
              <a:ext cx="11287761" cy="6350000"/>
            </a:xfrm>
            <a:custGeom>
              <a:avLst/>
              <a:gdLst/>
              <a:ahLst/>
              <a:cxnLst/>
              <a:rect r="r" b="b" t="t" l="l"/>
              <a:pathLst>
                <a:path h="6350000" w="11287761">
                  <a:moveTo>
                    <a:pt x="0" y="5824220"/>
                  </a:moveTo>
                  <a:lnTo>
                    <a:pt x="0" y="525780"/>
                  </a:lnTo>
                  <a:cubicBezTo>
                    <a:pt x="0" y="234950"/>
                    <a:pt x="234950" y="0"/>
                    <a:pt x="525780" y="0"/>
                  </a:cubicBezTo>
                  <a:lnTo>
                    <a:pt x="10761980" y="0"/>
                  </a:lnTo>
                  <a:cubicBezTo>
                    <a:pt x="11052811" y="0"/>
                    <a:pt x="11287761" y="234950"/>
                    <a:pt x="11287761" y="525780"/>
                  </a:cubicBezTo>
                  <a:lnTo>
                    <a:pt x="11287761" y="5822950"/>
                  </a:lnTo>
                  <a:cubicBezTo>
                    <a:pt x="11287761" y="6113780"/>
                    <a:pt x="11052811" y="6348730"/>
                    <a:pt x="10761980" y="6348730"/>
                  </a:cubicBezTo>
                  <a:lnTo>
                    <a:pt x="525780" y="6348730"/>
                  </a:lnTo>
                  <a:cubicBezTo>
                    <a:pt x="236220" y="6350000"/>
                    <a:pt x="0" y="6115050"/>
                    <a:pt x="0" y="5824220"/>
                  </a:cubicBezTo>
                  <a:cubicBezTo>
                    <a:pt x="0" y="5824220"/>
                    <a:pt x="0" y="5824220"/>
                    <a:pt x="0" y="5824220"/>
                  </a:cubicBezTo>
                  <a:close/>
                </a:path>
              </a:pathLst>
            </a:custGeom>
            <a:blipFill>
              <a:blip r:embed="rId21"/>
              <a:stretch>
                <a:fillRect l="0" t="-16714" r="0" b="-16714"/>
              </a:stretch>
            </a:blipFill>
          </p:spPr>
        </p:sp>
      </p:grpSp>
      <p:grpSp>
        <p:nvGrpSpPr>
          <p:cNvPr name="Group 19" id="19"/>
          <p:cNvGrpSpPr>
            <a:grpSpLocks noChangeAspect="true"/>
          </p:cNvGrpSpPr>
          <p:nvPr/>
        </p:nvGrpSpPr>
        <p:grpSpPr>
          <a:xfrm rot="0">
            <a:off x="6867201" y="5937124"/>
            <a:ext cx="4065469" cy="2286798"/>
            <a:chOff x="0" y="0"/>
            <a:chExt cx="11289030" cy="6350000"/>
          </a:xfrm>
        </p:grpSpPr>
        <p:sp>
          <p:nvSpPr>
            <p:cNvPr name="Freeform 20" id="20"/>
            <p:cNvSpPr/>
            <p:nvPr/>
          </p:nvSpPr>
          <p:spPr>
            <a:xfrm flipH="false" flipV="false" rot="0">
              <a:off x="0" y="0"/>
              <a:ext cx="11287761" cy="6350000"/>
            </a:xfrm>
            <a:custGeom>
              <a:avLst/>
              <a:gdLst/>
              <a:ahLst/>
              <a:cxnLst/>
              <a:rect r="r" b="b" t="t" l="l"/>
              <a:pathLst>
                <a:path h="6350000" w="11287761">
                  <a:moveTo>
                    <a:pt x="0" y="5824220"/>
                  </a:moveTo>
                  <a:lnTo>
                    <a:pt x="0" y="525780"/>
                  </a:lnTo>
                  <a:cubicBezTo>
                    <a:pt x="0" y="234950"/>
                    <a:pt x="234950" y="0"/>
                    <a:pt x="525780" y="0"/>
                  </a:cubicBezTo>
                  <a:lnTo>
                    <a:pt x="10761980" y="0"/>
                  </a:lnTo>
                  <a:cubicBezTo>
                    <a:pt x="11052811" y="0"/>
                    <a:pt x="11287761" y="234950"/>
                    <a:pt x="11287761" y="525780"/>
                  </a:cubicBezTo>
                  <a:lnTo>
                    <a:pt x="11287761" y="5822950"/>
                  </a:lnTo>
                  <a:cubicBezTo>
                    <a:pt x="11287761" y="6113780"/>
                    <a:pt x="11052811" y="6348730"/>
                    <a:pt x="10761980" y="6348730"/>
                  </a:cubicBezTo>
                  <a:lnTo>
                    <a:pt x="525780" y="6348730"/>
                  </a:lnTo>
                  <a:cubicBezTo>
                    <a:pt x="236220" y="6350000"/>
                    <a:pt x="0" y="6115050"/>
                    <a:pt x="0" y="5824220"/>
                  </a:cubicBezTo>
                  <a:cubicBezTo>
                    <a:pt x="0" y="5824220"/>
                    <a:pt x="0" y="5824220"/>
                    <a:pt x="0" y="5824220"/>
                  </a:cubicBezTo>
                  <a:close/>
                </a:path>
              </a:pathLst>
            </a:custGeom>
            <a:blipFill>
              <a:blip r:embed="rId22"/>
              <a:stretch>
                <a:fillRect l="0" t="-38645" r="0" b="-38645"/>
              </a:stretch>
            </a:blipFill>
          </p:spPr>
        </p:sp>
      </p:grpSp>
      <p:sp>
        <p:nvSpPr>
          <p:cNvPr name="TextBox 21" id="21"/>
          <p:cNvSpPr txBox="true"/>
          <p:nvPr/>
        </p:nvSpPr>
        <p:spPr>
          <a:xfrm rot="0">
            <a:off x="11776844" y="2746264"/>
            <a:ext cx="5482456" cy="1335407"/>
          </a:xfrm>
          <a:prstGeom prst="rect">
            <a:avLst/>
          </a:prstGeom>
        </p:spPr>
        <p:txBody>
          <a:bodyPr anchor="t" rtlCol="false" tIns="0" lIns="0" bIns="0" rIns="0">
            <a:spAutoFit/>
          </a:bodyPr>
          <a:lstStyle/>
          <a:p>
            <a:pPr algn="l">
              <a:lnSpc>
                <a:spcPts val="10919"/>
              </a:lnSpc>
              <a:spcBef>
                <a:spcPct val="0"/>
              </a:spcBef>
            </a:pPr>
            <a:r>
              <a:rPr lang="en-US" sz="7799">
                <a:solidFill>
                  <a:srgbClr val="9D0730"/>
                </a:solidFill>
                <a:latin typeface="Fredoka"/>
                <a:ea typeface="Fredoka"/>
                <a:cs typeface="Fredoka"/>
                <a:sym typeface="Fredoka"/>
              </a:rPr>
              <a:t>PRE-</a:t>
            </a:r>
          </a:p>
        </p:txBody>
      </p:sp>
      <p:sp>
        <p:nvSpPr>
          <p:cNvPr name="TextBox 22" id="22"/>
          <p:cNvSpPr txBox="true"/>
          <p:nvPr/>
        </p:nvSpPr>
        <p:spPr>
          <a:xfrm rot="0">
            <a:off x="11776844" y="3975634"/>
            <a:ext cx="5482456" cy="1335407"/>
          </a:xfrm>
          <a:prstGeom prst="rect">
            <a:avLst/>
          </a:prstGeom>
        </p:spPr>
        <p:txBody>
          <a:bodyPr anchor="t" rtlCol="false" tIns="0" lIns="0" bIns="0" rIns="0">
            <a:spAutoFit/>
          </a:bodyPr>
          <a:lstStyle/>
          <a:p>
            <a:pPr algn="l">
              <a:lnSpc>
                <a:spcPts val="10919"/>
              </a:lnSpc>
              <a:spcBef>
                <a:spcPct val="0"/>
              </a:spcBef>
            </a:pPr>
            <a:r>
              <a:rPr lang="en-US" sz="7799">
                <a:solidFill>
                  <a:srgbClr val="8CAB6C"/>
                </a:solidFill>
                <a:latin typeface="Fredoka"/>
                <a:ea typeface="Fredoka"/>
                <a:cs typeface="Fredoka"/>
                <a:sym typeface="Fredoka"/>
              </a:rPr>
              <a:t>WRITING</a:t>
            </a:r>
          </a:p>
        </p:txBody>
      </p:sp>
      <p:sp>
        <p:nvSpPr>
          <p:cNvPr name="TextBox 23" id="23"/>
          <p:cNvSpPr txBox="true"/>
          <p:nvPr/>
        </p:nvSpPr>
        <p:spPr>
          <a:xfrm rot="0">
            <a:off x="11776844" y="5809006"/>
            <a:ext cx="5164619" cy="2216785"/>
          </a:xfrm>
          <a:prstGeom prst="rect">
            <a:avLst/>
          </a:prstGeom>
        </p:spPr>
        <p:txBody>
          <a:bodyPr anchor="t" rtlCol="false" tIns="0" lIns="0" bIns="0" rIns="0">
            <a:spAutoFit/>
          </a:bodyPr>
          <a:lstStyle/>
          <a:p>
            <a:pPr algn="l">
              <a:lnSpc>
                <a:spcPts val="2239"/>
              </a:lnSpc>
              <a:spcBef>
                <a:spcPct val="0"/>
              </a:spcBef>
            </a:pPr>
            <a:r>
              <a:rPr lang="en-US" sz="1599">
                <a:solidFill>
                  <a:srgbClr val="545454"/>
                </a:solidFill>
                <a:latin typeface="Ubuntu"/>
                <a:ea typeface="Ubuntu"/>
                <a:cs typeface="Ubuntu"/>
                <a:sym typeface="Ubuntu"/>
              </a:rPr>
              <a:t>Pre-writing skills are crucial for developing foundational abilities like fine motor control, hand-eye coordination, and visual perception, which are essential for future handwriting and overall academic success. These skills involve learning to grasp a pencil correctly and master basic strokes such as vertical and horizontal lines, circles, and crosses, which form the building blocks for letters and numbers.  </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FDF5EF"/>
        </a:solidFill>
      </p:bgPr>
    </p:bg>
    <p:spTree>
      <p:nvGrpSpPr>
        <p:cNvPr id="1" name=""/>
        <p:cNvGrpSpPr/>
        <p:nvPr/>
      </p:nvGrpSpPr>
      <p:grpSpPr>
        <a:xfrm>
          <a:off x="0" y="0"/>
          <a:ext cx="0" cy="0"/>
          <a:chOff x="0" y="0"/>
          <a:chExt cx="0" cy="0"/>
        </a:xfrm>
      </p:grpSpPr>
      <p:sp>
        <p:nvSpPr>
          <p:cNvPr name="TextBox 2" id="2"/>
          <p:cNvSpPr txBox="true"/>
          <p:nvPr/>
        </p:nvSpPr>
        <p:spPr>
          <a:xfrm rot="0">
            <a:off x="3338493" y="317334"/>
            <a:ext cx="10307175" cy="1335407"/>
          </a:xfrm>
          <a:prstGeom prst="rect">
            <a:avLst/>
          </a:prstGeom>
        </p:spPr>
        <p:txBody>
          <a:bodyPr anchor="t" rtlCol="false" tIns="0" lIns="0" bIns="0" rIns="0">
            <a:spAutoFit/>
          </a:bodyPr>
          <a:lstStyle/>
          <a:p>
            <a:pPr algn="l">
              <a:lnSpc>
                <a:spcPts val="10919"/>
              </a:lnSpc>
              <a:spcBef>
                <a:spcPct val="0"/>
              </a:spcBef>
            </a:pPr>
            <a:r>
              <a:rPr lang="en-US" sz="7799">
                <a:solidFill>
                  <a:srgbClr val="9D0730"/>
                </a:solidFill>
                <a:latin typeface="Fredoka"/>
                <a:ea typeface="Fredoka"/>
                <a:cs typeface="Fredoka"/>
                <a:sym typeface="Fredoka"/>
              </a:rPr>
              <a:t>END OF RECEPTION</a:t>
            </a:r>
          </a:p>
        </p:txBody>
      </p:sp>
      <p:sp>
        <p:nvSpPr>
          <p:cNvPr name="Freeform 3" id="3"/>
          <p:cNvSpPr/>
          <p:nvPr/>
        </p:nvSpPr>
        <p:spPr>
          <a:xfrm flipH="false" flipV="false" rot="0">
            <a:off x="16138404" y="8412696"/>
            <a:ext cx="2159121" cy="1911803"/>
          </a:xfrm>
          <a:custGeom>
            <a:avLst/>
            <a:gdLst/>
            <a:ahLst/>
            <a:cxnLst/>
            <a:rect r="r" b="b" t="t" l="l"/>
            <a:pathLst>
              <a:path h="1911803" w="2159121">
                <a:moveTo>
                  <a:pt x="0" y="0"/>
                </a:moveTo>
                <a:lnTo>
                  <a:pt x="2159121" y="0"/>
                </a:lnTo>
                <a:lnTo>
                  <a:pt x="2159121" y="1911804"/>
                </a:lnTo>
                <a:lnTo>
                  <a:pt x="0" y="191180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4666593">
            <a:off x="14699630" y="-1235495"/>
            <a:ext cx="5953206" cy="6642350"/>
          </a:xfrm>
          <a:custGeom>
            <a:avLst/>
            <a:gdLst/>
            <a:ahLst/>
            <a:cxnLst/>
            <a:rect r="r" b="b" t="t" l="l"/>
            <a:pathLst>
              <a:path h="6642350" w="5953206">
                <a:moveTo>
                  <a:pt x="0" y="0"/>
                </a:moveTo>
                <a:lnTo>
                  <a:pt x="5953206" y="0"/>
                </a:lnTo>
                <a:lnTo>
                  <a:pt x="5953206" y="6642350"/>
                </a:lnTo>
                <a:lnTo>
                  <a:pt x="0" y="664235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true" flipV="false" rot="4655156">
            <a:off x="-2188708" y="-1256994"/>
            <a:ext cx="5953206" cy="6642350"/>
          </a:xfrm>
          <a:custGeom>
            <a:avLst/>
            <a:gdLst/>
            <a:ahLst/>
            <a:cxnLst/>
            <a:rect r="r" b="b" t="t" l="l"/>
            <a:pathLst>
              <a:path h="6642350" w="5953206">
                <a:moveTo>
                  <a:pt x="5953207" y="0"/>
                </a:moveTo>
                <a:lnTo>
                  <a:pt x="0" y="0"/>
                </a:lnTo>
                <a:lnTo>
                  <a:pt x="0" y="6642350"/>
                </a:lnTo>
                <a:lnTo>
                  <a:pt x="5953207" y="6642350"/>
                </a:lnTo>
                <a:lnTo>
                  <a:pt x="5953207"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true" flipV="false" rot="0">
            <a:off x="0" y="8375197"/>
            <a:ext cx="2159121" cy="1911803"/>
          </a:xfrm>
          <a:custGeom>
            <a:avLst/>
            <a:gdLst/>
            <a:ahLst/>
            <a:cxnLst/>
            <a:rect r="r" b="b" t="t" l="l"/>
            <a:pathLst>
              <a:path h="1911803" w="2159121">
                <a:moveTo>
                  <a:pt x="2159121" y="0"/>
                </a:moveTo>
                <a:lnTo>
                  <a:pt x="0" y="0"/>
                </a:lnTo>
                <a:lnTo>
                  <a:pt x="0" y="1911803"/>
                </a:lnTo>
                <a:lnTo>
                  <a:pt x="2159121" y="1911803"/>
                </a:lnTo>
                <a:lnTo>
                  <a:pt x="2159121"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false" flipV="false" rot="-10800000">
            <a:off x="1126484" y="9368598"/>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8" id="8"/>
          <p:cNvSpPr/>
          <p:nvPr/>
        </p:nvSpPr>
        <p:spPr>
          <a:xfrm flipH="false" flipV="false" rot="-10800000">
            <a:off x="15182222" y="9406098"/>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9" id="9"/>
          <p:cNvSpPr/>
          <p:nvPr/>
        </p:nvSpPr>
        <p:spPr>
          <a:xfrm flipH="false" flipV="false" rot="5400000">
            <a:off x="1210736" y="976986"/>
            <a:ext cx="1024442" cy="1192946"/>
          </a:xfrm>
          <a:custGeom>
            <a:avLst/>
            <a:gdLst/>
            <a:ahLst/>
            <a:cxnLst/>
            <a:rect r="r" b="b" t="t" l="l"/>
            <a:pathLst>
              <a:path h="1192946" w="1024442">
                <a:moveTo>
                  <a:pt x="0" y="0"/>
                </a:moveTo>
                <a:lnTo>
                  <a:pt x="1024442" y="0"/>
                </a:lnTo>
                <a:lnTo>
                  <a:pt x="1024442" y="1192946"/>
                </a:lnTo>
                <a:lnTo>
                  <a:pt x="0" y="1192946"/>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0" id="10"/>
          <p:cNvSpPr/>
          <p:nvPr/>
        </p:nvSpPr>
        <p:spPr>
          <a:xfrm flipH="false" flipV="false" rot="5400000">
            <a:off x="15910333" y="976986"/>
            <a:ext cx="1024442" cy="1192946"/>
          </a:xfrm>
          <a:custGeom>
            <a:avLst/>
            <a:gdLst/>
            <a:ahLst/>
            <a:cxnLst/>
            <a:rect r="r" b="b" t="t" l="l"/>
            <a:pathLst>
              <a:path h="1192946" w="1024442">
                <a:moveTo>
                  <a:pt x="0" y="0"/>
                </a:moveTo>
                <a:lnTo>
                  <a:pt x="1024442" y="0"/>
                </a:lnTo>
                <a:lnTo>
                  <a:pt x="1024442" y="1192946"/>
                </a:lnTo>
                <a:lnTo>
                  <a:pt x="0" y="1192946"/>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1" id="11"/>
          <p:cNvSpPr/>
          <p:nvPr/>
        </p:nvSpPr>
        <p:spPr>
          <a:xfrm flipH="false" flipV="false" rot="0">
            <a:off x="3100258" y="1924042"/>
            <a:ext cx="11944994" cy="7853834"/>
          </a:xfrm>
          <a:custGeom>
            <a:avLst/>
            <a:gdLst/>
            <a:ahLst/>
            <a:cxnLst/>
            <a:rect r="r" b="b" t="t" l="l"/>
            <a:pathLst>
              <a:path h="7853834" w="11944994">
                <a:moveTo>
                  <a:pt x="0" y="0"/>
                </a:moveTo>
                <a:lnTo>
                  <a:pt x="11944994" y="0"/>
                </a:lnTo>
                <a:lnTo>
                  <a:pt x="11944994" y="7853834"/>
                </a:lnTo>
                <a:lnTo>
                  <a:pt x="0" y="7853834"/>
                </a:lnTo>
                <a:lnTo>
                  <a:pt x="0" y="0"/>
                </a:lnTo>
                <a:close/>
              </a:path>
            </a:pathLst>
          </a:custGeom>
          <a:blipFill>
            <a:blip r:embed="rId11"/>
            <a:stretch>
              <a:fillRect l="0" t="0" r="0" b="0"/>
            </a:stretch>
          </a:blipFill>
        </p:spPr>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FDF5EF"/>
        </a:solidFill>
      </p:bgPr>
    </p:bg>
    <p:spTree>
      <p:nvGrpSpPr>
        <p:cNvPr id="1" name=""/>
        <p:cNvGrpSpPr/>
        <p:nvPr/>
      </p:nvGrpSpPr>
      <p:grpSpPr>
        <a:xfrm>
          <a:off x="0" y="0"/>
          <a:ext cx="0" cy="0"/>
          <a:chOff x="0" y="0"/>
          <a:chExt cx="0" cy="0"/>
        </a:xfrm>
      </p:grpSpPr>
      <p:sp>
        <p:nvSpPr>
          <p:cNvPr name="TextBox 2" id="2"/>
          <p:cNvSpPr txBox="true"/>
          <p:nvPr/>
        </p:nvSpPr>
        <p:spPr>
          <a:xfrm rot="0">
            <a:off x="3338493" y="317334"/>
            <a:ext cx="10307175" cy="1335407"/>
          </a:xfrm>
          <a:prstGeom prst="rect">
            <a:avLst/>
          </a:prstGeom>
        </p:spPr>
        <p:txBody>
          <a:bodyPr anchor="t" rtlCol="false" tIns="0" lIns="0" bIns="0" rIns="0">
            <a:spAutoFit/>
          </a:bodyPr>
          <a:lstStyle/>
          <a:p>
            <a:pPr algn="l">
              <a:lnSpc>
                <a:spcPts val="10919"/>
              </a:lnSpc>
              <a:spcBef>
                <a:spcPct val="0"/>
              </a:spcBef>
            </a:pPr>
            <a:r>
              <a:rPr lang="en-US" sz="7799">
                <a:solidFill>
                  <a:srgbClr val="9D0730"/>
                </a:solidFill>
                <a:latin typeface="Fredoka"/>
                <a:ea typeface="Fredoka"/>
                <a:cs typeface="Fredoka"/>
                <a:sym typeface="Fredoka"/>
              </a:rPr>
              <a:t>END OF RECEPTION</a:t>
            </a:r>
          </a:p>
        </p:txBody>
      </p:sp>
      <p:sp>
        <p:nvSpPr>
          <p:cNvPr name="Freeform 3" id="3"/>
          <p:cNvSpPr/>
          <p:nvPr/>
        </p:nvSpPr>
        <p:spPr>
          <a:xfrm flipH="false" flipV="false" rot="0">
            <a:off x="16138404" y="8412696"/>
            <a:ext cx="2159121" cy="1911803"/>
          </a:xfrm>
          <a:custGeom>
            <a:avLst/>
            <a:gdLst/>
            <a:ahLst/>
            <a:cxnLst/>
            <a:rect r="r" b="b" t="t" l="l"/>
            <a:pathLst>
              <a:path h="1911803" w="2159121">
                <a:moveTo>
                  <a:pt x="0" y="0"/>
                </a:moveTo>
                <a:lnTo>
                  <a:pt x="2159121" y="0"/>
                </a:lnTo>
                <a:lnTo>
                  <a:pt x="2159121" y="1911804"/>
                </a:lnTo>
                <a:lnTo>
                  <a:pt x="0" y="191180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4666593">
            <a:off x="14699630" y="-1235495"/>
            <a:ext cx="5953206" cy="6642350"/>
          </a:xfrm>
          <a:custGeom>
            <a:avLst/>
            <a:gdLst/>
            <a:ahLst/>
            <a:cxnLst/>
            <a:rect r="r" b="b" t="t" l="l"/>
            <a:pathLst>
              <a:path h="6642350" w="5953206">
                <a:moveTo>
                  <a:pt x="0" y="0"/>
                </a:moveTo>
                <a:lnTo>
                  <a:pt x="5953206" y="0"/>
                </a:lnTo>
                <a:lnTo>
                  <a:pt x="5953206" y="6642350"/>
                </a:lnTo>
                <a:lnTo>
                  <a:pt x="0" y="664235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true" flipV="false" rot="4655156">
            <a:off x="-2188708" y="-1256994"/>
            <a:ext cx="5953206" cy="6642350"/>
          </a:xfrm>
          <a:custGeom>
            <a:avLst/>
            <a:gdLst/>
            <a:ahLst/>
            <a:cxnLst/>
            <a:rect r="r" b="b" t="t" l="l"/>
            <a:pathLst>
              <a:path h="6642350" w="5953206">
                <a:moveTo>
                  <a:pt x="5953207" y="0"/>
                </a:moveTo>
                <a:lnTo>
                  <a:pt x="0" y="0"/>
                </a:lnTo>
                <a:lnTo>
                  <a:pt x="0" y="6642350"/>
                </a:lnTo>
                <a:lnTo>
                  <a:pt x="5953207" y="6642350"/>
                </a:lnTo>
                <a:lnTo>
                  <a:pt x="5953207"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true" flipV="false" rot="0">
            <a:off x="0" y="8375197"/>
            <a:ext cx="2159121" cy="1911803"/>
          </a:xfrm>
          <a:custGeom>
            <a:avLst/>
            <a:gdLst/>
            <a:ahLst/>
            <a:cxnLst/>
            <a:rect r="r" b="b" t="t" l="l"/>
            <a:pathLst>
              <a:path h="1911803" w="2159121">
                <a:moveTo>
                  <a:pt x="2159121" y="0"/>
                </a:moveTo>
                <a:lnTo>
                  <a:pt x="0" y="0"/>
                </a:lnTo>
                <a:lnTo>
                  <a:pt x="0" y="1911803"/>
                </a:lnTo>
                <a:lnTo>
                  <a:pt x="2159121" y="1911803"/>
                </a:lnTo>
                <a:lnTo>
                  <a:pt x="2159121"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7" id="7"/>
          <p:cNvSpPr/>
          <p:nvPr/>
        </p:nvSpPr>
        <p:spPr>
          <a:xfrm flipH="false" flipV="false" rot="-10800000">
            <a:off x="1126484" y="9368598"/>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10800000">
            <a:off x="15182222" y="9406098"/>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5400000">
            <a:off x="1210736" y="976986"/>
            <a:ext cx="1024442" cy="1192946"/>
          </a:xfrm>
          <a:custGeom>
            <a:avLst/>
            <a:gdLst/>
            <a:ahLst/>
            <a:cxnLst/>
            <a:rect r="r" b="b" t="t" l="l"/>
            <a:pathLst>
              <a:path h="1192946" w="1024442">
                <a:moveTo>
                  <a:pt x="0" y="0"/>
                </a:moveTo>
                <a:lnTo>
                  <a:pt x="1024442" y="0"/>
                </a:lnTo>
                <a:lnTo>
                  <a:pt x="1024442" y="1192946"/>
                </a:lnTo>
                <a:lnTo>
                  <a:pt x="0" y="119294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0" id="10"/>
          <p:cNvSpPr/>
          <p:nvPr/>
        </p:nvSpPr>
        <p:spPr>
          <a:xfrm flipH="false" flipV="false" rot="5400000">
            <a:off x="15910333" y="976986"/>
            <a:ext cx="1024442" cy="1192946"/>
          </a:xfrm>
          <a:custGeom>
            <a:avLst/>
            <a:gdLst/>
            <a:ahLst/>
            <a:cxnLst/>
            <a:rect r="r" b="b" t="t" l="l"/>
            <a:pathLst>
              <a:path h="1192946" w="1024442">
                <a:moveTo>
                  <a:pt x="0" y="0"/>
                </a:moveTo>
                <a:lnTo>
                  <a:pt x="1024442" y="0"/>
                </a:lnTo>
                <a:lnTo>
                  <a:pt x="1024442" y="1192946"/>
                </a:lnTo>
                <a:lnTo>
                  <a:pt x="0" y="119294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1" id="11"/>
          <p:cNvSpPr/>
          <p:nvPr/>
        </p:nvSpPr>
        <p:spPr>
          <a:xfrm flipH="false" flipV="false" rot="0">
            <a:off x="3235852" y="2064181"/>
            <a:ext cx="11816295" cy="7783985"/>
          </a:xfrm>
          <a:custGeom>
            <a:avLst/>
            <a:gdLst/>
            <a:ahLst/>
            <a:cxnLst/>
            <a:rect r="r" b="b" t="t" l="l"/>
            <a:pathLst>
              <a:path h="7783985" w="11816295">
                <a:moveTo>
                  <a:pt x="0" y="0"/>
                </a:moveTo>
                <a:lnTo>
                  <a:pt x="11816296" y="0"/>
                </a:lnTo>
                <a:lnTo>
                  <a:pt x="11816296" y="7783984"/>
                </a:lnTo>
                <a:lnTo>
                  <a:pt x="0" y="7783984"/>
                </a:lnTo>
                <a:lnTo>
                  <a:pt x="0" y="0"/>
                </a:lnTo>
                <a:close/>
              </a:path>
            </a:pathLst>
          </a:custGeom>
          <a:blipFill>
            <a:blip r:embed="rId10"/>
            <a:stretch>
              <a:fillRect l="0" t="0" r="0" b="0"/>
            </a:stretch>
          </a:blipFill>
        </p:spPr>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FDF5EF"/>
        </a:solidFill>
      </p:bgPr>
    </p:bg>
    <p:spTree>
      <p:nvGrpSpPr>
        <p:cNvPr id="1" name=""/>
        <p:cNvGrpSpPr/>
        <p:nvPr/>
      </p:nvGrpSpPr>
      <p:grpSpPr>
        <a:xfrm>
          <a:off x="0" y="0"/>
          <a:ext cx="0" cy="0"/>
          <a:chOff x="0" y="0"/>
          <a:chExt cx="0" cy="0"/>
        </a:xfrm>
      </p:grpSpPr>
      <p:sp>
        <p:nvSpPr>
          <p:cNvPr name="Freeform 2" id="2"/>
          <p:cNvSpPr/>
          <p:nvPr/>
        </p:nvSpPr>
        <p:spPr>
          <a:xfrm flipH="false" flipV="false" rot="0">
            <a:off x="16138404" y="8412696"/>
            <a:ext cx="2159121" cy="1911803"/>
          </a:xfrm>
          <a:custGeom>
            <a:avLst/>
            <a:gdLst/>
            <a:ahLst/>
            <a:cxnLst/>
            <a:rect r="r" b="b" t="t" l="l"/>
            <a:pathLst>
              <a:path h="1911803" w="2159121">
                <a:moveTo>
                  <a:pt x="0" y="0"/>
                </a:moveTo>
                <a:lnTo>
                  <a:pt x="2159121" y="0"/>
                </a:lnTo>
                <a:lnTo>
                  <a:pt x="2159121" y="1911804"/>
                </a:lnTo>
                <a:lnTo>
                  <a:pt x="0" y="191180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4666593">
            <a:off x="14699630" y="-1235495"/>
            <a:ext cx="5953206" cy="6642350"/>
          </a:xfrm>
          <a:custGeom>
            <a:avLst/>
            <a:gdLst/>
            <a:ahLst/>
            <a:cxnLst/>
            <a:rect r="r" b="b" t="t" l="l"/>
            <a:pathLst>
              <a:path h="6642350" w="5953206">
                <a:moveTo>
                  <a:pt x="0" y="0"/>
                </a:moveTo>
                <a:lnTo>
                  <a:pt x="5953206" y="0"/>
                </a:lnTo>
                <a:lnTo>
                  <a:pt x="5953206" y="6642350"/>
                </a:lnTo>
                <a:lnTo>
                  <a:pt x="0" y="664235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4" id="4"/>
          <p:cNvSpPr txBox="true"/>
          <p:nvPr/>
        </p:nvSpPr>
        <p:spPr>
          <a:xfrm rot="0">
            <a:off x="3306489" y="1699616"/>
            <a:ext cx="11675023" cy="1335407"/>
          </a:xfrm>
          <a:prstGeom prst="rect">
            <a:avLst/>
          </a:prstGeom>
        </p:spPr>
        <p:txBody>
          <a:bodyPr anchor="t" rtlCol="false" tIns="0" lIns="0" bIns="0" rIns="0">
            <a:spAutoFit/>
          </a:bodyPr>
          <a:lstStyle/>
          <a:p>
            <a:pPr algn="ctr">
              <a:lnSpc>
                <a:spcPts val="10919"/>
              </a:lnSpc>
              <a:spcBef>
                <a:spcPct val="0"/>
              </a:spcBef>
            </a:pPr>
            <a:r>
              <a:rPr lang="en-US" sz="7799">
                <a:solidFill>
                  <a:srgbClr val="9D0730"/>
                </a:solidFill>
                <a:latin typeface="Fredoka"/>
                <a:ea typeface="Fredoka"/>
                <a:cs typeface="Fredoka"/>
                <a:sym typeface="Fredoka"/>
              </a:rPr>
              <a:t>STAGES OF EARLY</a:t>
            </a:r>
          </a:p>
        </p:txBody>
      </p:sp>
      <p:sp>
        <p:nvSpPr>
          <p:cNvPr name="TextBox 5" id="5"/>
          <p:cNvSpPr txBox="true"/>
          <p:nvPr/>
        </p:nvSpPr>
        <p:spPr>
          <a:xfrm rot="0">
            <a:off x="3306489" y="2928986"/>
            <a:ext cx="11675023" cy="1335407"/>
          </a:xfrm>
          <a:prstGeom prst="rect">
            <a:avLst/>
          </a:prstGeom>
        </p:spPr>
        <p:txBody>
          <a:bodyPr anchor="t" rtlCol="false" tIns="0" lIns="0" bIns="0" rIns="0">
            <a:spAutoFit/>
          </a:bodyPr>
          <a:lstStyle/>
          <a:p>
            <a:pPr algn="ctr">
              <a:lnSpc>
                <a:spcPts val="10919"/>
              </a:lnSpc>
              <a:spcBef>
                <a:spcPct val="0"/>
              </a:spcBef>
            </a:pPr>
            <a:r>
              <a:rPr lang="en-US" sz="7799">
                <a:solidFill>
                  <a:srgbClr val="545454"/>
                </a:solidFill>
                <a:latin typeface="Fredoka"/>
                <a:ea typeface="Fredoka"/>
                <a:cs typeface="Fredoka"/>
                <a:sym typeface="Fredoka"/>
              </a:rPr>
              <a:t>WRITING</a:t>
            </a:r>
          </a:p>
        </p:txBody>
      </p:sp>
      <p:sp>
        <p:nvSpPr>
          <p:cNvPr name="Freeform 6" id="6"/>
          <p:cNvSpPr/>
          <p:nvPr/>
        </p:nvSpPr>
        <p:spPr>
          <a:xfrm flipH="true" flipV="false" rot="4655156">
            <a:off x="-2188708" y="-1256994"/>
            <a:ext cx="5953206" cy="6642350"/>
          </a:xfrm>
          <a:custGeom>
            <a:avLst/>
            <a:gdLst/>
            <a:ahLst/>
            <a:cxnLst/>
            <a:rect r="r" b="b" t="t" l="l"/>
            <a:pathLst>
              <a:path h="6642350" w="5953206">
                <a:moveTo>
                  <a:pt x="5953207" y="0"/>
                </a:moveTo>
                <a:lnTo>
                  <a:pt x="0" y="0"/>
                </a:lnTo>
                <a:lnTo>
                  <a:pt x="0" y="6642350"/>
                </a:lnTo>
                <a:lnTo>
                  <a:pt x="5953207" y="6642350"/>
                </a:lnTo>
                <a:lnTo>
                  <a:pt x="5953207"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true" flipV="false" rot="0">
            <a:off x="0" y="8375197"/>
            <a:ext cx="2159121" cy="1911803"/>
          </a:xfrm>
          <a:custGeom>
            <a:avLst/>
            <a:gdLst/>
            <a:ahLst/>
            <a:cxnLst/>
            <a:rect r="r" b="b" t="t" l="l"/>
            <a:pathLst>
              <a:path h="1911803" w="2159121">
                <a:moveTo>
                  <a:pt x="2159121" y="0"/>
                </a:moveTo>
                <a:lnTo>
                  <a:pt x="0" y="0"/>
                </a:lnTo>
                <a:lnTo>
                  <a:pt x="0" y="1911803"/>
                </a:lnTo>
                <a:lnTo>
                  <a:pt x="2159121" y="1911803"/>
                </a:lnTo>
                <a:lnTo>
                  <a:pt x="2159121"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8" id="8"/>
          <p:cNvSpPr/>
          <p:nvPr/>
        </p:nvSpPr>
        <p:spPr>
          <a:xfrm flipH="false" flipV="false" rot="-10800000">
            <a:off x="1126484" y="9368598"/>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10800000">
            <a:off x="15182222" y="9406098"/>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10800000">
            <a:off x="699831" y="933614"/>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1" id="11"/>
          <p:cNvSpPr/>
          <p:nvPr/>
        </p:nvSpPr>
        <p:spPr>
          <a:xfrm flipH="false" flipV="false" rot="-10800000">
            <a:off x="15751365" y="933614"/>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2" id="12"/>
          <p:cNvSpPr/>
          <p:nvPr/>
        </p:nvSpPr>
        <p:spPr>
          <a:xfrm flipH="false" flipV="false" rot="0">
            <a:off x="368973" y="5073405"/>
            <a:ext cx="3580295" cy="2492780"/>
          </a:xfrm>
          <a:custGeom>
            <a:avLst/>
            <a:gdLst/>
            <a:ahLst/>
            <a:cxnLst/>
            <a:rect r="r" b="b" t="t" l="l"/>
            <a:pathLst>
              <a:path h="2492780" w="3580295">
                <a:moveTo>
                  <a:pt x="0" y="0"/>
                </a:moveTo>
                <a:lnTo>
                  <a:pt x="3580295" y="0"/>
                </a:lnTo>
                <a:lnTo>
                  <a:pt x="3580295" y="2492780"/>
                </a:lnTo>
                <a:lnTo>
                  <a:pt x="0" y="2492780"/>
                </a:lnTo>
                <a:lnTo>
                  <a:pt x="0" y="0"/>
                </a:lnTo>
                <a:close/>
              </a:path>
            </a:pathLst>
          </a:custGeom>
          <a:blipFill>
            <a:blip r:embed="rId10"/>
            <a:stretch>
              <a:fillRect l="0" t="0" r="0" b="0"/>
            </a:stretch>
          </a:blipFill>
        </p:spPr>
      </p:sp>
      <p:sp>
        <p:nvSpPr>
          <p:cNvPr name="Freeform 13" id="13"/>
          <p:cNvSpPr/>
          <p:nvPr/>
        </p:nvSpPr>
        <p:spPr>
          <a:xfrm flipH="false" flipV="false" rot="0">
            <a:off x="4198945" y="5073405"/>
            <a:ext cx="3695662" cy="2633159"/>
          </a:xfrm>
          <a:custGeom>
            <a:avLst/>
            <a:gdLst/>
            <a:ahLst/>
            <a:cxnLst/>
            <a:rect r="r" b="b" t="t" l="l"/>
            <a:pathLst>
              <a:path h="2633159" w="3695662">
                <a:moveTo>
                  <a:pt x="0" y="0"/>
                </a:moveTo>
                <a:lnTo>
                  <a:pt x="3695662" y="0"/>
                </a:lnTo>
                <a:lnTo>
                  <a:pt x="3695662" y="2633159"/>
                </a:lnTo>
                <a:lnTo>
                  <a:pt x="0" y="2633159"/>
                </a:lnTo>
                <a:lnTo>
                  <a:pt x="0" y="0"/>
                </a:lnTo>
                <a:close/>
              </a:path>
            </a:pathLst>
          </a:custGeom>
          <a:blipFill>
            <a:blip r:embed="rId11"/>
            <a:stretch>
              <a:fillRect l="0" t="0" r="0" b="0"/>
            </a:stretch>
          </a:blipFill>
        </p:spPr>
      </p:sp>
      <p:sp>
        <p:nvSpPr>
          <p:cNvPr name="Freeform 14" id="14"/>
          <p:cNvSpPr/>
          <p:nvPr/>
        </p:nvSpPr>
        <p:spPr>
          <a:xfrm flipH="false" flipV="false" rot="0">
            <a:off x="8298934" y="4595936"/>
            <a:ext cx="2542693" cy="3447719"/>
          </a:xfrm>
          <a:custGeom>
            <a:avLst/>
            <a:gdLst/>
            <a:ahLst/>
            <a:cxnLst/>
            <a:rect r="r" b="b" t="t" l="l"/>
            <a:pathLst>
              <a:path h="3447719" w="2542693">
                <a:moveTo>
                  <a:pt x="0" y="0"/>
                </a:moveTo>
                <a:lnTo>
                  <a:pt x="2542692" y="0"/>
                </a:lnTo>
                <a:lnTo>
                  <a:pt x="2542692" y="3447719"/>
                </a:lnTo>
                <a:lnTo>
                  <a:pt x="0" y="3447719"/>
                </a:lnTo>
                <a:lnTo>
                  <a:pt x="0" y="0"/>
                </a:lnTo>
                <a:close/>
              </a:path>
            </a:pathLst>
          </a:custGeom>
          <a:blipFill>
            <a:blip r:embed="rId12"/>
            <a:stretch>
              <a:fillRect l="0" t="0" r="0" b="0"/>
            </a:stretch>
          </a:blipFill>
        </p:spPr>
      </p:sp>
      <p:sp>
        <p:nvSpPr>
          <p:cNvPr name="Freeform 15" id="15"/>
          <p:cNvSpPr/>
          <p:nvPr/>
        </p:nvSpPr>
        <p:spPr>
          <a:xfrm flipH="false" flipV="false" rot="0">
            <a:off x="11245954" y="4595936"/>
            <a:ext cx="2659053" cy="3447719"/>
          </a:xfrm>
          <a:custGeom>
            <a:avLst/>
            <a:gdLst/>
            <a:ahLst/>
            <a:cxnLst/>
            <a:rect r="r" b="b" t="t" l="l"/>
            <a:pathLst>
              <a:path h="3447719" w="2659053">
                <a:moveTo>
                  <a:pt x="0" y="0"/>
                </a:moveTo>
                <a:lnTo>
                  <a:pt x="2659053" y="0"/>
                </a:lnTo>
                <a:lnTo>
                  <a:pt x="2659053" y="3447719"/>
                </a:lnTo>
                <a:lnTo>
                  <a:pt x="0" y="3447719"/>
                </a:lnTo>
                <a:lnTo>
                  <a:pt x="0" y="0"/>
                </a:lnTo>
                <a:close/>
              </a:path>
            </a:pathLst>
          </a:custGeom>
          <a:blipFill>
            <a:blip r:embed="rId13"/>
            <a:stretch>
              <a:fillRect l="0" t="0" r="0" b="0"/>
            </a:stretch>
          </a:blipFill>
        </p:spPr>
      </p:sp>
      <p:sp>
        <p:nvSpPr>
          <p:cNvPr name="Freeform 16" id="16"/>
          <p:cNvSpPr/>
          <p:nvPr/>
        </p:nvSpPr>
        <p:spPr>
          <a:xfrm flipH="false" flipV="false" rot="0">
            <a:off x="14466011" y="4531343"/>
            <a:ext cx="2553015" cy="3576904"/>
          </a:xfrm>
          <a:custGeom>
            <a:avLst/>
            <a:gdLst/>
            <a:ahLst/>
            <a:cxnLst/>
            <a:rect r="r" b="b" t="t" l="l"/>
            <a:pathLst>
              <a:path h="3576904" w="2553015">
                <a:moveTo>
                  <a:pt x="0" y="0"/>
                </a:moveTo>
                <a:lnTo>
                  <a:pt x="2553015" y="0"/>
                </a:lnTo>
                <a:lnTo>
                  <a:pt x="2553015" y="3576904"/>
                </a:lnTo>
                <a:lnTo>
                  <a:pt x="0" y="3576904"/>
                </a:lnTo>
                <a:lnTo>
                  <a:pt x="0" y="0"/>
                </a:lnTo>
                <a:close/>
              </a:path>
            </a:pathLst>
          </a:custGeom>
          <a:blipFill>
            <a:blip r:embed="rId14"/>
            <a:stretch>
              <a:fillRect l="0" t="0" r="0" b="0"/>
            </a:stretch>
          </a:blipFill>
        </p:spPr>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FDF5EF"/>
        </a:solidFill>
      </p:bgPr>
    </p:bg>
    <p:spTree>
      <p:nvGrpSpPr>
        <p:cNvPr id="1" name=""/>
        <p:cNvGrpSpPr/>
        <p:nvPr/>
      </p:nvGrpSpPr>
      <p:grpSpPr>
        <a:xfrm>
          <a:off x="0" y="0"/>
          <a:ext cx="0" cy="0"/>
          <a:chOff x="0" y="0"/>
          <a:chExt cx="0" cy="0"/>
        </a:xfrm>
      </p:grpSpPr>
      <p:sp>
        <p:nvSpPr>
          <p:cNvPr name="TextBox 2" id="2"/>
          <p:cNvSpPr txBox="true"/>
          <p:nvPr/>
        </p:nvSpPr>
        <p:spPr>
          <a:xfrm rot="0">
            <a:off x="3338493" y="317334"/>
            <a:ext cx="11980240" cy="1335407"/>
          </a:xfrm>
          <a:prstGeom prst="rect">
            <a:avLst/>
          </a:prstGeom>
        </p:spPr>
        <p:txBody>
          <a:bodyPr anchor="t" rtlCol="false" tIns="0" lIns="0" bIns="0" rIns="0">
            <a:spAutoFit/>
          </a:bodyPr>
          <a:lstStyle/>
          <a:p>
            <a:pPr algn="l">
              <a:lnSpc>
                <a:spcPts val="10919"/>
              </a:lnSpc>
              <a:spcBef>
                <a:spcPct val="0"/>
              </a:spcBef>
            </a:pPr>
            <a:r>
              <a:rPr lang="en-US" sz="7799">
                <a:solidFill>
                  <a:srgbClr val="9D0730"/>
                </a:solidFill>
                <a:latin typeface="Fredoka"/>
                <a:ea typeface="Fredoka"/>
                <a:cs typeface="Fredoka"/>
                <a:sym typeface="Fredoka"/>
              </a:rPr>
              <a:t>HAND DEVELOPMENT</a:t>
            </a:r>
          </a:p>
        </p:txBody>
      </p:sp>
      <p:sp>
        <p:nvSpPr>
          <p:cNvPr name="Freeform 3" id="3"/>
          <p:cNvSpPr/>
          <p:nvPr/>
        </p:nvSpPr>
        <p:spPr>
          <a:xfrm flipH="false" flipV="false" rot="0">
            <a:off x="16138404" y="8412696"/>
            <a:ext cx="2159121" cy="1911803"/>
          </a:xfrm>
          <a:custGeom>
            <a:avLst/>
            <a:gdLst/>
            <a:ahLst/>
            <a:cxnLst/>
            <a:rect r="r" b="b" t="t" l="l"/>
            <a:pathLst>
              <a:path h="1911803" w="2159121">
                <a:moveTo>
                  <a:pt x="0" y="0"/>
                </a:moveTo>
                <a:lnTo>
                  <a:pt x="2159121" y="0"/>
                </a:lnTo>
                <a:lnTo>
                  <a:pt x="2159121" y="1911804"/>
                </a:lnTo>
                <a:lnTo>
                  <a:pt x="0" y="191180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4666593">
            <a:off x="14699630" y="-1235495"/>
            <a:ext cx="5953206" cy="6642350"/>
          </a:xfrm>
          <a:custGeom>
            <a:avLst/>
            <a:gdLst/>
            <a:ahLst/>
            <a:cxnLst/>
            <a:rect r="r" b="b" t="t" l="l"/>
            <a:pathLst>
              <a:path h="6642350" w="5953206">
                <a:moveTo>
                  <a:pt x="0" y="0"/>
                </a:moveTo>
                <a:lnTo>
                  <a:pt x="5953206" y="0"/>
                </a:lnTo>
                <a:lnTo>
                  <a:pt x="5953206" y="6642350"/>
                </a:lnTo>
                <a:lnTo>
                  <a:pt x="0" y="664235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true" flipV="false" rot="4655156">
            <a:off x="-2188708" y="-1256994"/>
            <a:ext cx="5953206" cy="6642350"/>
          </a:xfrm>
          <a:custGeom>
            <a:avLst/>
            <a:gdLst/>
            <a:ahLst/>
            <a:cxnLst/>
            <a:rect r="r" b="b" t="t" l="l"/>
            <a:pathLst>
              <a:path h="6642350" w="5953206">
                <a:moveTo>
                  <a:pt x="5953207" y="0"/>
                </a:moveTo>
                <a:lnTo>
                  <a:pt x="0" y="0"/>
                </a:lnTo>
                <a:lnTo>
                  <a:pt x="0" y="6642350"/>
                </a:lnTo>
                <a:lnTo>
                  <a:pt x="5953207" y="6642350"/>
                </a:lnTo>
                <a:lnTo>
                  <a:pt x="5953207"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true" flipV="false" rot="0">
            <a:off x="0" y="8375197"/>
            <a:ext cx="2159121" cy="1911803"/>
          </a:xfrm>
          <a:custGeom>
            <a:avLst/>
            <a:gdLst/>
            <a:ahLst/>
            <a:cxnLst/>
            <a:rect r="r" b="b" t="t" l="l"/>
            <a:pathLst>
              <a:path h="1911803" w="2159121">
                <a:moveTo>
                  <a:pt x="2159121" y="0"/>
                </a:moveTo>
                <a:lnTo>
                  <a:pt x="0" y="0"/>
                </a:lnTo>
                <a:lnTo>
                  <a:pt x="0" y="1911803"/>
                </a:lnTo>
                <a:lnTo>
                  <a:pt x="2159121" y="1911803"/>
                </a:lnTo>
                <a:lnTo>
                  <a:pt x="2159121"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false" flipV="false" rot="-10800000">
            <a:off x="1126484" y="9368598"/>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8" id="8"/>
          <p:cNvSpPr/>
          <p:nvPr/>
        </p:nvSpPr>
        <p:spPr>
          <a:xfrm flipH="false" flipV="false" rot="-10800000">
            <a:off x="15182222" y="9406098"/>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9" id="9"/>
          <p:cNvSpPr/>
          <p:nvPr/>
        </p:nvSpPr>
        <p:spPr>
          <a:xfrm flipH="false" flipV="false" rot="5400000">
            <a:off x="1210736" y="976986"/>
            <a:ext cx="1024442" cy="1192946"/>
          </a:xfrm>
          <a:custGeom>
            <a:avLst/>
            <a:gdLst/>
            <a:ahLst/>
            <a:cxnLst/>
            <a:rect r="r" b="b" t="t" l="l"/>
            <a:pathLst>
              <a:path h="1192946" w="1024442">
                <a:moveTo>
                  <a:pt x="0" y="0"/>
                </a:moveTo>
                <a:lnTo>
                  <a:pt x="1024442" y="0"/>
                </a:lnTo>
                <a:lnTo>
                  <a:pt x="1024442" y="1192946"/>
                </a:lnTo>
                <a:lnTo>
                  <a:pt x="0" y="1192946"/>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0" id="10"/>
          <p:cNvSpPr/>
          <p:nvPr/>
        </p:nvSpPr>
        <p:spPr>
          <a:xfrm flipH="false" flipV="false" rot="5400000">
            <a:off x="15910333" y="976986"/>
            <a:ext cx="1024442" cy="1192946"/>
          </a:xfrm>
          <a:custGeom>
            <a:avLst/>
            <a:gdLst/>
            <a:ahLst/>
            <a:cxnLst/>
            <a:rect r="r" b="b" t="t" l="l"/>
            <a:pathLst>
              <a:path h="1192946" w="1024442">
                <a:moveTo>
                  <a:pt x="0" y="0"/>
                </a:moveTo>
                <a:lnTo>
                  <a:pt x="1024442" y="0"/>
                </a:lnTo>
                <a:lnTo>
                  <a:pt x="1024442" y="1192946"/>
                </a:lnTo>
                <a:lnTo>
                  <a:pt x="0" y="1192946"/>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1" id="11"/>
          <p:cNvSpPr/>
          <p:nvPr/>
        </p:nvSpPr>
        <p:spPr>
          <a:xfrm flipH="false" flipV="false" rot="0">
            <a:off x="3114978" y="1652742"/>
            <a:ext cx="11755245" cy="8302142"/>
          </a:xfrm>
          <a:custGeom>
            <a:avLst/>
            <a:gdLst/>
            <a:ahLst/>
            <a:cxnLst/>
            <a:rect r="r" b="b" t="t" l="l"/>
            <a:pathLst>
              <a:path h="8302142" w="11755245">
                <a:moveTo>
                  <a:pt x="0" y="0"/>
                </a:moveTo>
                <a:lnTo>
                  <a:pt x="11755245" y="0"/>
                </a:lnTo>
                <a:lnTo>
                  <a:pt x="11755245" y="8302141"/>
                </a:lnTo>
                <a:lnTo>
                  <a:pt x="0" y="8302141"/>
                </a:lnTo>
                <a:lnTo>
                  <a:pt x="0" y="0"/>
                </a:lnTo>
                <a:close/>
              </a:path>
            </a:pathLst>
          </a:custGeom>
          <a:blipFill>
            <a:blip r:embed="rId11"/>
            <a:stretch>
              <a:fillRect l="0" t="0" r="0" b="0"/>
            </a:stretch>
          </a:blipFill>
        </p:spPr>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FDF5EF"/>
        </a:solidFill>
      </p:bgPr>
    </p:bg>
    <p:spTree>
      <p:nvGrpSpPr>
        <p:cNvPr id="1" name=""/>
        <p:cNvGrpSpPr/>
        <p:nvPr/>
      </p:nvGrpSpPr>
      <p:grpSpPr>
        <a:xfrm>
          <a:off x="0" y="0"/>
          <a:ext cx="0" cy="0"/>
          <a:chOff x="0" y="0"/>
          <a:chExt cx="0" cy="0"/>
        </a:xfrm>
      </p:grpSpPr>
      <p:sp>
        <p:nvSpPr>
          <p:cNvPr name="TextBox 2" id="2"/>
          <p:cNvSpPr txBox="true"/>
          <p:nvPr/>
        </p:nvSpPr>
        <p:spPr>
          <a:xfrm rot="0">
            <a:off x="3338493" y="317334"/>
            <a:ext cx="11980240" cy="1335407"/>
          </a:xfrm>
          <a:prstGeom prst="rect">
            <a:avLst/>
          </a:prstGeom>
        </p:spPr>
        <p:txBody>
          <a:bodyPr anchor="t" rtlCol="false" tIns="0" lIns="0" bIns="0" rIns="0">
            <a:spAutoFit/>
          </a:bodyPr>
          <a:lstStyle/>
          <a:p>
            <a:pPr algn="l">
              <a:lnSpc>
                <a:spcPts val="10919"/>
              </a:lnSpc>
              <a:spcBef>
                <a:spcPct val="0"/>
              </a:spcBef>
            </a:pPr>
            <a:r>
              <a:rPr lang="en-US" sz="7799">
                <a:solidFill>
                  <a:srgbClr val="9D0730"/>
                </a:solidFill>
                <a:latin typeface="Fredoka"/>
                <a:ea typeface="Fredoka"/>
                <a:cs typeface="Fredoka"/>
                <a:sym typeface="Fredoka"/>
              </a:rPr>
              <a:t>HAND DEVELOPMENT</a:t>
            </a:r>
          </a:p>
        </p:txBody>
      </p:sp>
      <p:sp>
        <p:nvSpPr>
          <p:cNvPr name="Freeform 3" id="3"/>
          <p:cNvSpPr/>
          <p:nvPr/>
        </p:nvSpPr>
        <p:spPr>
          <a:xfrm flipH="false" flipV="false" rot="0">
            <a:off x="16138404" y="8412696"/>
            <a:ext cx="2159121" cy="1911803"/>
          </a:xfrm>
          <a:custGeom>
            <a:avLst/>
            <a:gdLst/>
            <a:ahLst/>
            <a:cxnLst/>
            <a:rect r="r" b="b" t="t" l="l"/>
            <a:pathLst>
              <a:path h="1911803" w="2159121">
                <a:moveTo>
                  <a:pt x="0" y="0"/>
                </a:moveTo>
                <a:lnTo>
                  <a:pt x="2159121" y="0"/>
                </a:lnTo>
                <a:lnTo>
                  <a:pt x="2159121" y="1911804"/>
                </a:lnTo>
                <a:lnTo>
                  <a:pt x="0" y="191180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4666593">
            <a:off x="14699630" y="-1235495"/>
            <a:ext cx="5953206" cy="6642350"/>
          </a:xfrm>
          <a:custGeom>
            <a:avLst/>
            <a:gdLst/>
            <a:ahLst/>
            <a:cxnLst/>
            <a:rect r="r" b="b" t="t" l="l"/>
            <a:pathLst>
              <a:path h="6642350" w="5953206">
                <a:moveTo>
                  <a:pt x="0" y="0"/>
                </a:moveTo>
                <a:lnTo>
                  <a:pt x="5953206" y="0"/>
                </a:lnTo>
                <a:lnTo>
                  <a:pt x="5953206" y="6642350"/>
                </a:lnTo>
                <a:lnTo>
                  <a:pt x="0" y="664235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true" flipV="false" rot="4655156">
            <a:off x="-2188708" y="-1256994"/>
            <a:ext cx="5953206" cy="6642350"/>
          </a:xfrm>
          <a:custGeom>
            <a:avLst/>
            <a:gdLst/>
            <a:ahLst/>
            <a:cxnLst/>
            <a:rect r="r" b="b" t="t" l="l"/>
            <a:pathLst>
              <a:path h="6642350" w="5953206">
                <a:moveTo>
                  <a:pt x="5953207" y="0"/>
                </a:moveTo>
                <a:lnTo>
                  <a:pt x="0" y="0"/>
                </a:lnTo>
                <a:lnTo>
                  <a:pt x="0" y="6642350"/>
                </a:lnTo>
                <a:lnTo>
                  <a:pt x="5953207" y="6642350"/>
                </a:lnTo>
                <a:lnTo>
                  <a:pt x="5953207"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true" flipV="false" rot="0">
            <a:off x="0" y="8375197"/>
            <a:ext cx="2159121" cy="1911803"/>
          </a:xfrm>
          <a:custGeom>
            <a:avLst/>
            <a:gdLst/>
            <a:ahLst/>
            <a:cxnLst/>
            <a:rect r="r" b="b" t="t" l="l"/>
            <a:pathLst>
              <a:path h="1911803" w="2159121">
                <a:moveTo>
                  <a:pt x="2159121" y="0"/>
                </a:moveTo>
                <a:lnTo>
                  <a:pt x="0" y="0"/>
                </a:lnTo>
                <a:lnTo>
                  <a:pt x="0" y="1911803"/>
                </a:lnTo>
                <a:lnTo>
                  <a:pt x="2159121" y="1911803"/>
                </a:lnTo>
                <a:lnTo>
                  <a:pt x="2159121"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7" id="7"/>
          <p:cNvSpPr/>
          <p:nvPr/>
        </p:nvSpPr>
        <p:spPr>
          <a:xfrm flipH="false" flipV="false" rot="-10800000">
            <a:off x="1126484" y="9368598"/>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10800000">
            <a:off x="15182222" y="9406098"/>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5400000">
            <a:off x="1210736" y="976986"/>
            <a:ext cx="1024442" cy="1192946"/>
          </a:xfrm>
          <a:custGeom>
            <a:avLst/>
            <a:gdLst/>
            <a:ahLst/>
            <a:cxnLst/>
            <a:rect r="r" b="b" t="t" l="l"/>
            <a:pathLst>
              <a:path h="1192946" w="1024442">
                <a:moveTo>
                  <a:pt x="0" y="0"/>
                </a:moveTo>
                <a:lnTo>
                  <a:pt x="1024442" y="0"/>
                </a:lnTo>
                <a:lnTo>
                  <a:pt x="1024442" y="1192946"/>
                </a:lnTo>
                <a:lnTo>
                  <a:pt x="0" y="119294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0" id="10"/>
          <p:cNvSpPr/>
          <p:nvPr/>
        </p:nvSpPr>
        <p:spPr>
          <a:xfrm flipH="false" flipV="false" rot="5400000">
            <a:off x="15910333" y="976986"/>
            <a:ext cx="1024442" cy="1192946"/>
          </a:xfrm>
          <a:custGeom>
            <a:avLst/>
            <a:gdLst/>
            <a:ahLst/>
            <a:cxnLst/>
            <a:rect r="r" b="b" t="t" l="l"/>
            <a:pathLst>
              <a:path h="1192946" w="1024442">
                <a:moveTo>
                  <a:pt x="0" y="0"/>
                </a:moveTo>
                <a:lnTo>
                  <a:pt x="1024442" y="0"/>
                </a:lnTo>
                <a:lnTo>
                  <a:pt x="1024442" y="1192946"/>
                </a:lnTo>
                <a:lnTo>
                  <a:pt x="0" y="119294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1" id="11"/>
          <p:cNvSpPr/>
          <p:nvPr/>
        </p:nvSpPr>
        <p:spPr>
          <a:xfrm flipH="false" flipV="false" rot="0">
            <a:off x="3166818" y="1652742"/>
            <a:ext cx="11811875" cy="8283077"/>
          </a:xfrm>
          <a:custGeom>
            <a:avLst/>
            <a:gdLst/>
            <a:ahLst/>
            <a:cxnLst/>
            <a:rect r="r" b="b" t="t" l="l"/>
            <a:pathLst>
              <a:path h="8283077" w="11811875">
                <a:moveTo>
                  <a:pt x="0" y="0"/>
                </a:moveTo>
                <a:lnTo>
                  <a:pt x="11811875" y="0"/>
                </a:lnTo>
                <a:lnTo>
                  <a:pt x="11811875" y="8283077"/>
                </a:lnTo>
                <a:lnTo>
                  <a:pt x="0" y="8283077"/>
                </a:lnTo>
                <a:lnTo>
                  <a:pt x="0" y="0"/>
                </a:lnTo>
                <a:close/>
              </a:path>
            </a:pathLst>
          </a:custGeom>
          <a:blipFill>
            <a:blip r:embed="rId10"/>
            <a:stretch>
              <a:fillRect l="0" t="0" r="0" b="0"/>
            </a:stretch>
          </a:blipFill>
        </p:spPr>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FDF5EF"/>
        </a:solidFill>
      </p:bgPr>
    </p:bg>
    <p:spTree>
      <p:nvGrpSpPr>
        <p:cNvPr id="1" name=""/>
        <p:cNvGrpSpPr/>
        <p:nvPr/>
      </p:nvGrpSpPr>
      <p:grpSpPr>
        <a:xfrm>
          <a:off x="0" y="0"/>
          <a:ext cx="0" cy="0"/>
          <a:chOff x="0" y="0"/>
          <a:chExt cx="0" cy="0"/>
        </a:xfrm>
      </p:grpSpPr>
      <p:sp>
        <p:nvSpPr>
          <p:cNvPr name="TextBox 2" id="2"/>
          <p:cNvSpPr txBox="true"/>
          <p:nvPr/>
        </p:nvSpPr>
        <p:spPr>
          <a:xfrm rot="0">
            <a:off x="3338493" y="317334"/>
            <a:ext cx="11980240" cy="1335407"/>
          </a:xfrm>
          <a:prstGeom prst="rect">
            <a:avLst/>
          </a:prstGeom>
        </p:spPr>
        <p:txBody>
          <a:bodyPr anchor="t" rtlCol="false" tIns="0" lIns="0" bIns="0" rIns="0">
            <a:spAutoFit/>
          </a:bodyPr>
          <a:lstStyle/>
          <a:p>
            <a:pPr algn="l">
              <a:lnSpc>
                <a:spcPts val="10919"/>
              </a:lnSpc>
              <a:spcBef>
                <a:spcPct val="0"/>
              </a:spcBef>
            </a:pPr>
            <a:r>
              <a:rPr lang="en-US" sz="7799">
                <a:solidFill>
                  <a:srgbClr val="9D0730"/>
                </a:solidFill>
                <a:latin typeface="Fredoka"/>
                <a:ea typeface="Fredoka"/>
                <a:cs typeface="Fredoka"/>
                <a:sym typeface="Fredoka"/>
              </a:rPr>
              <a:t>HAND DEVELOPMENT</a:t>
            </a:r>
          </a:p>
        </p:txBody>
      </p:sp>
      <p:sp>
        <p:nvSpPr>
          <p:cNvPr name="Freeform 3" id="3"/>
          <p:cNvSpPr/>
          <p:nvPr/>
        </p:nvSpPr>
        <p:spPr>
          <a:xfrm flipH="false" flipV="false" rot="0">
            <a:off x="16138404" y="8412696"/>
            <a:ext cx="2159121" cy="1911803"/>
          </a:xfrm>
          <a:custGeom>
            <a:avLst/>
            <a:gdLst/>
            <a:ahLst/>
            <a:cxnLst/>
            <a:rect r="r" b="b" t="t" l="l"/>
            <a:pathLst>
              <a:path h="1911803" w="2159121">
                <a:moveTo>
                  <a:pt x="0" y="0"/>
                </a:moveTo>
                <a:lnTo>
                  <a:pt x="2159121" y="0"/>
                </a:lnTo>
                <a:lnTo>
                  <a:pt x="2159121" y="1911804"/>
                </a:lnTo>
                <a:lnTo>
                  <a:pt x="0" y="191180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4666593">
            <a:off x="14699630" y="-1235495"/>
            <a:ext cx="5953206" cy="6642350"/>
          </a:xfrm>
          <a:custGeom>
            <a:avLst/>
            <a:gdLst/>
            <a:ahLst/>
            <a:cxnLst/>
            <a:rect r="r" b="b" t="t" l="l"/>
            <a:pathLst>
              <a:path h="6642350" w="5953206">
                <a:moveTo>
                  <a:pt x="0" y="0"/>
                </a:moveTo>
                <a:lnTo>
                  <a:pt x="5953206" y="0"/>
                </a:lnTo>
                <a:lnTo>
                  <a:pt x="5953206" y="6642350"/>
                </a:lnTo>
                <a:lnTo>
                  <a:pt x="0" y="664235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true" flipV="false" rot="4655156">
            <a:off x="-2188708" y="-1256994"/>
            <a:ext cx="5953206" cy="6642350"/>
          </a:xfrm>
          <a:custGeom>
            <a:avLst/>
            <a:gdLst/>
            <a:ahLst/>
            <a:cxnLst/>
            <a:rect r="r" b="b" t="t" l="l"/>
            <a:pathLst>
              <a:path h="6642350" w="5953206">
                <a:moveTo>
                  <a:pt x="5953207" y="0"/>
                </a:moveTo>
                <a:lnTo>
                  <a:pt x="0" y="0"/>
                </a:lnTo>
                <a:lnTo>
                  <a:pt x="0" y="6642350"/>
                </a:lnTo>
                <a:lnTo>
                  <a:pt x="5953207" y="6642350"/>
                </a:lnTo>
                <a:lnTo>
                  <a:pt x="5953207"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true" flipV="false" rot="0">
            <a:off x="0" y="8375197"/>
            <a:ext cx="2159121" cy="1911803"/>
          </a:xfrm>
          <a:custGeom>
            <a:avLst/>
            <a:gdLst/>
            <a:ahLst/>
            <a:cxnLst/>
            <a:rect r="r" b="b" t="t" l="l"/>
            <a:pathLst>
              <a:path h="1911803" w="2159121">
                <a:moveTo>
                  <a:pt x="2159121" y="0"/>
                </a:moveTo>
                <a:lnTo>
                  <a:pt x="0" y="0"/>
                </a:lnTo>
                <a:lnTo>
                  <a:pt x="0" y="1911803"/>
                </a:lnTo>
                <a:lnTo>
                  <a:pt x="2159121" y="1911803"/>
                </a:lnTo>
                <a:lnTo>
                  <a:pt x="2159121"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false" flipV="false" rot="-10800000">
            <a:off x="1126484" y="9368598"/>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8" id="8"/>
          <p:cNvSpPr/>
          <p:nvPr/>
        </p:nvSpPr>
        <p:spPr>
          <a:xfrm flipH="false" flipV="false" rot="-10800000">
            <a:off x="15182222" y="9406098"/>
            <a:ext cx="1836804" cy="1836804"/>
          </a:xfrm>
          <a:custGeom>
            <a:avLst/>
            <a:gdLst/>
            <a:ahLst/>
            <a:cxnLst/>
            <a:rect r="r" b="b" t="t" l="l"/>
            <a:pathLst>
              <a:path h="1836804" w="1836804">
                <a:moveTo>
                  <a:pt x="0" y="0"/>
                </a:moveTo>
                <a:lnTo>
                  <a:pt x="1836804" y="0"/>
                </a:lnTo>
                <a:lnTo>
                  <a:pt x="1836804" y="1836804"/>
                </a:lnTo>
                <a:lnTo>
                  <a:pt x="0" y="183680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9" id="9"/>
          <p:cNvSpPr/>
          <p:nvPr/>
        </p:nvSpPr>
        <p:spPr>
          <a:xfrm flipH="false" flipV="false" rot="5400000">
            <a:off x="1210736" y="976986"/>
            <a:ext cx="1024442" cy="1192946"/>
          </a:xfrm>
          <a:custGeom>
            <a:avLst/>
            <a:gdLst/>
            <a:ahLst/>
            <a:cxnLst/>
            <a:rect r="r" b="b" t="t" l="l"/>
            <a:pathLst>
              <a:path h="1192946" w="1024442">
                <a:moveTo>
                  <a:pt x="0" y="0"/>
                </a:moveTo>
                <a:lnTo>
                  <a:pt x="1024442" y="0"/>
                </a:lnTo>
                <a:lnTo>
                  <a:pt x="1024442" y="1192946"/>
                </a:lnTo>
                <a:lnTo>
                  <a:pt x="0" y="1192946"/>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0" id="10"/>
          <p:cNvSpPr/>
          <p:nvPr/>
        </p:nvSpPr>
        <p:spPr>
          <a:xfrm flipH="false" flipV="false" rot="5400000">
            <a:off x="15910333" y="976986"/>
            <a:ext cx="1024442" cy="1192946"/>
          </a:xfrm>
          <a:custGeom>
            <a:avLst/>
            <a:gdLst/>
            <a:ahLst/>
            <a:cxnLst/>
            <a:rect r="r" b="b" t="t" l="l"/>
            <a:pathLst>
              <a:path h="1192946" w="1024442">
                <a:moveTo>
                  <a:pt x="0" y="0"/>
                </a:moveTo>
                <a:lnTo>
                  <a:pt x="1024442" y="0"/>
                </a:lnTo>
                <a:lnTo>
                  <a:pt x="1024442" y="1192946"/>
                </a:lnTo>
                <a:lnTo>
                  <a:pt x="0" y="1192946"/>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1" id="11"/>
          <p:cNvSpPr/>
          <p:nvPr/>
        </p:nvSpPr>
        <p:spPr>
          <a:xfrm flipH="false" flipV="false" rot="0">
            <a:off x="2842650" y="1827244"/>
            <a:ext cx="11816351" cy="8197594"/>
          </a:xfrm>
          <a:custGeom>
            <a:avLst/>
            <a:gdLst/>
            <a:ahLst/>
            <a:cxnLst/>
            <a:rect r="r" b="b" t="t" l="l"/>
            <a:pathLst>
              <a:path h="8197594" w="11816351">
                <a:moveTo>
                  <a:pt x="0" y="0"/>
                </a:moveTo>
                <a:lnTo>
                  <a:pt x="11816352" y="0"/>
                </a:lnTo>
                <a:lnTo>
                  <a:pt x="11816352" y="8197593"/>
                </a:lnTo>
                <a:lnTo>
                  <a:pt x="0" y="8197593"/>
                </a:lnTo>
                <a:lnTo>
                  <a:pt x="0" y="0"/>
                </a:lnTo>
                <a:close/>
              </a:path>
            </a:pathLst>
          </a:custGeom>
          <a:blipFill>
            <a:blip r:embed="rId11"/>
            <a:stretch>
              <a:fillRect l="0" t="0" r="0" b="0"/>
            </a:stretch>
          </a:blipFill>
        </p:spPr>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FDF5EF"/>
        </a:solidFill>
      </p:bgPr>
    </p:bg>
    <p:spTree>
      <p:nvGrpSpPr>
        <p:cNvPr id="1" name=""/>
        <p:cNvGrpSpPr/>
        <p:nvPr/>
      </p:nvGrpSpPr>
      <p:grpSpPr>
        <a:xfrm>
          <a:off x="0" y="0"/>
          <a:ext cx="0" cy="0"/>
          <a:chOff x="0" y="0"/>
          <a:chExt cx="0" cy="0"/>
        </a:xfrm>
      </p:grpSpPr>
      <p:sp>
        <p:nvSpPr>
          <p:cNvPr name="Freeform 2" id="2"/>
          <p:cNvSpPr/>
          <p:nvPr/>
        </p:nvSpPr>
        <p:spPr>
          <a:xfrm flipH="false" flipV="false" rot="0">
            <a:off x="13020617" y="4747196"/>
            <a:ext cx="5953206" cy="6642350"/>
          </a:xfrm>
          <a:custGeom>
            <a:avLst/>
            <a:gdLst/>
            <a:ahLst/>
            <a:cxnLst/>
            <a:rect r="r" b="b" t="t" l="l"/>
            <a:pathLst>
              <a:path h="6642350" w="5953206">
                <a:moveTo>
                  <a:pt x="0" y="0"/>
                </a:moveTo>
                <a:lnTo>
                  <a:pt x="5953207" y="0"/>
                </a:lnTo>
                <a:lnTo>
                  <a:pt x="5953207" y="6642350"/>
                </a:lnTo>
                <a:lnTo>
                  <a:pt x="0" y="66423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2032537" y="-1486061"/>
            <a:ext cx="9438451" cy="8341231"/>
          </a:xfrm>
          <a:custGeom>
            <a:avLst/>
            <a:gdLst/>
            <a:ahLst/>
            <a:cxnLst/>
            <a:rect r="r" b="b" t="t" l="l"/>
            <a:pathLst>
              <a:path h="8341231" w="9438451">
                <a:moveTo>
                  <a:pt x="0" y="0"/>
                </a:moveTo>
                <a:lnTo>
                  <a:pt x="9438451" y="0"/>
                </a:lnTo>
                <a:lnTo>
                  <a:pt x="9438451" y="8341231"/>
                </a:lnTo>
                <a:lnTo>
                  <a:pt x="0" y="8341231"/>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0963217" y="-2050180"/>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14821864" y="3880300"/>
            <a:ext cx="512306" cy="512306"/>
          </a:xfrm>
          <a:custGeom>
            <a:avLst/>
            <a:gdLst/>
            <a:ahLst/>
            <a:cxnLst/>
            <a:rect r="r" b="b" t="t" l="l"/>
            <a:pathLst>
              <a:path h="512306" w="512306">
                <a:moveTo>
                  <a:pt x="0" y="0"/>
                </a:moveTo>
                <a:lnTo>
                  <a:pt x="512306" y="0"/>
                </a:lnTo>
                <a:lnTo>
                  <a:pt x="512306" y="512306"/>
                </a:lnTo>
                <a:lnTo>
                  <a:pt x="0" y="51230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5400000">
            <a:off x="13666820" y="8139946"/>
            <a:ext cx="1303958" cy="1518437"/>
          </a:xfrm>
          <a:custGeom>
            <a:avLst/>
            <a:gdLst/>
            <a:ahLst/>
            <a:cxnLst/>
            <a:rect r="r" b="b" t="t" l="l"/>
            <a:pathLst>
              <a:path h="1518437" w="1303958">
                <a:moveTo>
                  <a:pt x="0" y="0"/>
                </a:moveTo>
                <a:lnTo>
                  <a:pt x="1303958" y="0"/>
                </a:lnTo>
                <a:lnTo>
                  <a:pt x="1303958" y="1518437"/>
                </a:lnTo>
                <a:lnTo>
                  <a:pt x="0" y="1518437"/>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7" id="7"/>
          <p:cNvSpPr/>
          <p:nvPr/>
        </p:nvSpPr>
        <p:spPr>
          <a:xfrm flipH="false" flipV="false" rot="0">
            <a:off x="17402565" y="7781017"/>
            <a:ext cx="1770126" cy="1770126"/>
          </a:xfrm>
          <a:custGeom>
            <a:avLst/>
            <a:gdLst/>
            <a:ahLst/>
            <a:cxnLst/>
            <a:rect r="r" b="b" t="t" l="l"/>
            <a:pathLst>
              <a:path h="1770126" w="1770126">
                <a:moveTo>
                  <a:pt x="0" y="0"/>
                </a:moveTo>
                <a:lnTo>
                  <a:pt x="1770126" y="0"/>
                </a:lnTo>
                <a:lnTo>
                  <a:pt x="1770126" y="1770126"/>
                </a:lnTo>
                <a:lnTo>
                  <a:pt x="0" y="1770126"/>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8" id="8"/>
          <p:cNvSpPr/>
          <p:nvPr/>
        </p:nvSpPr>
        <p:spPr>
          <a:xfrm flipH="false" flipV="false" rot="-10800000">
            <a:off x="-685824" y="-1102546"/>
            <a:ext cx="5953206" cy="6642350"/>
          </a:xfrm>
          <a:custGeom>
            <a:avLst/>
            <a:gdLst/>
            <a:ahLst/>
            <a:cxnLst/>
            <a:rect r="r" b="b" t="t" l="l"/>
            <a:pathLst>
              <a:path h="6642350" w="5953206">
                <a:moveTo>
                  <a:pt x="0" y="0"/>
                </a:moveTo>
                <a:lnTo>
                  <a:pt x="5953207" y="0"/>
                </a:lnTo>
                <a:lnTo>
                  <a:pt x="5953207" y="6642350"/>
                </a:lnTo>
                <a:lnTo>
                  <a:pt x="0" y="66423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10800000">
            <a:off x="-3182988" y="3431830"/>
            <a:ext cx="9438451" cy="8341231"/>
          </a:xfrm>
          <a:custGeom>
            <a:avLst/>
            <a:gdLst/>
            <a:ahLst/>
            <a:cxnLst/>
            <a:rect r="r" b="b" t="t" l="l"/>
            <a:pathLst>
              <a:path h="8341231" w="9438451">
                <a:moveTo>
                  <a:pt x="0" y="0"/>
                </a:moveTo>
                <a:lnTo>
                  <a:pt x="9438451" y="0"/>
                </a:lnTo>
                <a:lnTo>
                  <a:pt x="9438451" y="8341231"/>
                </a:lnTo>
                <a:lnTo>
                  <a:pt x="0" y="8341231"/>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10800000">
            <a:off x="3209983" y="8222380"/>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1" id="11"/>
          <p:cNvSpPr/>
          <p:nvPr/>
        </p:nvSpPr>
        <p:spPr>
          <a:xfrm flipH="false" flipV="false" rot="-10800000">
            <a:off x="2953830" y="5894394"/>
            <a:ext cx="512306" cy="512306"/>
          </a:xfrm>
          <a:custGeom>
            <a:avLst/>
            <a:gdLst/>
            <a:ahLst/>
            <a:cxnLst/>
            <a:rect r="r" b="b" t="t" l="l"/>
            <a:pathLst>
              <a:path h="512306" w="512306">
                <a:moveTo>
                  <a:pt x="0" y="0"/>
                </a:moveTo>
                <a:lnTo>
                  <a:pt x="512306" y="0"/>
                </a:lnTo>
                <a:lnTo>
                  <a:pt x="512306" y="512306"/>
                </a:lnTo>
                <a:lnTo>
                  <a:pt x="0" y="51230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2" id="12"/>
          <p:cNvSpPr/>
          <p:nvPr/>
        </p:nvSpPr>
        <p:spPr>
          <a:xfrm flipH="false" flipV="false" rot="5400000">
            <a:off x="3317222" y="628617"/>
            <a:ext cx="1303958" cy="1518437"/>
          </a:xfrm>
          <a:custGeom>
            <a:avLst/>
            <a:gdLst/>
            <a:ahLst/>
            <a:cxnLst/>
            <a:rect r="r" b="b" t="t" l="l"/>
            <a:pathLst>
              <a:path h="1518437" w="1303958">
                <a:moveTo>
                  <a:pt x="0" y="0"/>
                </a:moveTo>
                <a:lnTo>
                  <a:pt x="1303958" y="0"/>
                </a:lnTo>
                <a:lnTo>
                  <a:pt x="1303958" y="1518437"/>
                </a:lnTo>
                <a:lnTo>
                  <a:pt x="0" y="1518437"/>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3" id="13"/>
          <p:cNvSpPr/>
          <p:nvPr/>
        </p:nvSpPr>
        <p:spPr>
          <a:xfrm flipH="false" flipV="false" rot="-10800000">
            <a:off x="-884691" y="735857"/>
            <a:ext cx="1770126" cy="1770126"/>
          </a:xfrm>
          <a:custGeom>
            <a:avLst/>
            <a:gdLst/>
            <a:ahLst/>
            <a:cxnLst/>
            <a:rect r="r" b="b" t="t" l="l"/>
            <a:pathLst>
              <a:path h="1770126" w="1770126">
                <a:moveTo>
                  <a:pt x="0" y="0"/>
                </a:moveTo>
                <a:lnTo>
                  <a:pt x="1770126" y="0"/>
                </a:lnTo>
                <a:lnTo>
                  <a:pt x="1770126" y="1770126"/>
                </a:lnTo>
                <a:lnTo>
                  <a:pt x="0" y="1770126"/>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grpSp>
        <p:nvGrpSpPr>
          <p:cNvPr name="Group 14" id="14"/>
          <p:cNvGrpSpPr/>
          <p:nvPr/>
        </p:nvGrpSpPr>
        <p:grpSpPr>
          <a:xfrm rot="0">
            <a:off x="3220141" y="3454079"/>
            <a:ext cx="748689" cy="748689"/>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A4E55"/>
            </a:solidFill>
          </p:spPr>
        </p:sp>
      </p:grpSp>
      <p:grpSp>
        <p:nvGrpSpPr>
          <p:cNvPr name="Group 16" id="16"/>
          <p:cNvGrpSpPr/>
          <p:nvPr/>
        </p:nvGrpSpPr>
        <p:grpSpPr>
          <a:xfrm rot="0">
            <a:off x="14318427" y="6098671"/>
            <a:ext cx="748689" cy="748689"/>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A4E55"/>
            </a:solidFill>
          </p:spPr>
        </p:sp>
      </p:grpSp>
      <p:grpSp>
        <p:nvGrpSpPr>
          <p:cNvPr name="Group 18" id="18"/>
          <p:cNvGrpSpPr/>
          <p:nvPr/>
        </p:nvGrpSpPr>
        <p:grpSpPr>
          <a:xfrm rot="0">
            <a:off x="7324040" y="3145042"/>
            <a:ext cx="3639178" cy="703109"/>
            <a:chOff x="0" y="0"/>
            <a:chExt cx="3418124" cy="660400"/>
          </a:xfrm>
        </p:grpSpPr>
        <p:sp>
          <p:nvSpPr>
            <p:cNvPr name="Freeform 19" id="19"/>
            <p:cNvSpPr/>
            <p:nvPr/>
          </p:nvSpPr>
          <p:spPr>
            <a:xfrm flipH="false" flipV="false" rot="0">
              <a:off x="0" y="0"/>
              <a:ext cx="3418125" cy="660400"/>
            </a:xfrm>
            <a:custGeom>
              <a:avLst/>
              <a:gdLst/>
              <a:ahLst/>
              <a:cxnLst/>
              <a:rect r="r" b="b" t="t" l="l"/>
              <a:pathLst>
                <a:path h="660400" w="3418125">
                  <a:moveTo>
                    <a:pt x="3293664" y="660400"/>
                  </a:moveTo>
                  <a:lnTo>
                    <a:pt x="124460" y="660400"/>
                  </a:lnTo>
                  <a:cubicBezTo>
                    <a:pt x="55880" y="660400"/>
                    <a:pt x="0" y="604520"/>
                    <a:pt x="0" y="535940"/>
                  </a:cubicBezTo>
                  <a:lnTo>
                    <a:pt x="0" y="124460"/>
                  </a:lnTo>
                  <a:cubicBezTo>
                    <a:pt x="0" y="55880"/>
                    <a:pt x="55880" y="0"/>
                    <a:pt x="124460" y="0"/>
                  </a:cubicBezTo>
                  <a:lnTo>
                    <a:pt x="3293664" y="0"/>
                  </a:lnTo>
                  <a:cubicBezTo>
                    <a:pt x="3362244" y="0"/>
                    <a:pt x="3418125" y="55880"/>
                    <a:pt x="3418125" y="124460"/>
                  </a:cubicBezTo>
                  <a:lnTo>
                    <a:pt x="3418125" y="535940"/>
                  </a:lnTo>
                  <a:cubicBezTo>
                    <a:pt x="3418125" y="604520"/>
                    <a:pt x="3362244" y="660400"/>
                    <a:pt x="3293664" y="660400"/>
                  </a:cubicBezTo>
                  <a:close/>
                </a:path>
              </a:pathLst>
            </a:custGeom>
            <a:solidFill>
              <a:srgbClr val="FF9E78"/>
            </a:solidFill>
          </p:spPr>
        </p:sp>
      </p:grpSp>
      <p:sp>
        <p:nvSpPr>
          <p:cNvPr name="Freeform 20" id="20"/>
          <p:cNvSpPr/>
          <p:nvPr/>
        </p:nvSpPr>
        <p:spPr>
          <a:xfrm flipH="false" flipV="false" rot="0">
            <a:off x="7591483" y="241408"/>
            <a:ext cx="2738246" cy="2443147"/>
          </a:xfrm>
          <a:custGeom>
            <a:avLst/>
            <a:gdLst/>
            <a:ahLst/>
            <a:cxnLst/>
            <a:rect r="r" b="b" t="t" l="l"/>
            <a:pathLst>
              <a:path h="2443147" w="2738246">
                <a:moveTo>
                  <a:pt x="0" y="0"/>
                </a:moveTo>
                <a:lnTo>
                  <a:pt x="2738245" y="0"/>
                </a:lnTo>
                <a:lnTo>
                  <a:pt x="2738245" y="2443146"/>
                </a:lnTo>
                <a:lnTo>
                  <a:pt x="0" y="2443146"/>
                </a:lnTo>
                <a:lnTo>
                  <a:pt x="0" y="0"/>
                </a:lnTo>
                <a:close/>
              </a:path>
            </a:pathLst>
          </a:custGeom>
          <a:blipFill>
            <a:blip r:embed="rId14"/>
            <a:stretch>
              <a:fillRect l="0" t="0" r="0" b="0"/>
            </a:stretch>
          </a:blipFill>
        </p:spPr>
      </p:sp>
      <p:sp>
        <p:nvSpPr>
          <p:cNvPr name="TextBox 21" id="21"/>
          <p:cNvSpPr txBox="true"/>
          <p:nvPr/>
        </p:nvSpPr>
        <p:spPr>
          <a:xfrm rot="0">
            <a:off x="3794591" y="3955478"/>
            <a:ext cx="10698075" cy="1671520"/>
          </a:xfrm>
          <a:prstGeom prst="rect">
            <a:avLst/>
          </a:prstGeom>
        </p:spPr>
        <p:txBody>
          <a:bodyPr anchor="t" rtlCol="false" tIns="0" lIns="0" bIns="0" rIns="0">
            <a:spAutoFit/>
          </a:bodyPr>
          <a:lstStyle/>
          <a:p>
            <a:pPr algn="ctr">
              <a:lnSpc>
                <a:spcPts val="13743"/>
              </a:lnSpc>
              <a:spcBef>
                <a:spcPct val="0"/>
              </a:spcBef>
            </a:pPr>
            <a:r>
              <a:rPr lang="en-US" sz="9817">
                <a:solidFill>
                  <a:srgbClr val="EA4E55"/>
                </a:solidFill>
                <a:latin typeface="Fredoka"/>
                <a:ea typeface="Fredoka"/>
                <a:cs typeface="Fredoka"/>
                <a:sym typeface="Fredoka"/>
              </a:rPr>
              <a:t>THANKS FOR</a:t>
            </a:r>
          </a:p>
        </p:txBody>
      </p:sp>
      <p:sp>
        <p:nvSpPr>
          <p:cNvPr name="TextBox 22" id="22"/>
          <p:cNvSpPr txBox="true"/>
          <p:nvPr/>
        </p:nvSpPr>
        <p:spPr>
          <a:xfrm rot="0">
            <a:off x="3968829" y="5713419"/>
            <a:ext cx="10698075" cy="1665968"/>
          </a:xfrm>
          <a:prstGeom prst="rect">
            <a:avLst/>
          </a:prstGeom>
        </p:spPr>
        <p:txBody>
          <a:bodyPr anchor="t" rtlCol="false" tIns="0" lIns="0" bIns="0" rIns="0">
            <a:spAutoFit/>
          </a:bodyPr>
          <a:lstStyle/>
          <a:p>
            <a:pPr algn="ctr">
              <a:lnSpc>
                <a:spcPts val="13743"/>
              </a:lnSpc>
              <a:spcBef>
                <a:spcPct val="0"/>
              </a:spcBef>
            </a:pPr>
            <a:r>
              <a:rPr lang="en-US" sz="9817">
                <a:solidFill>
                  <a:srgbClr val="545454"/>
                </a:solidFill>
                <a:latin typeface="Fredoka"/>
                <a:ea typeface="Fredoka"/>
                <a:cs typeface="Fredoka"/>
                <a:sym typeface="Fredoka"/>
              </a:rPr>
              <a:t>WATCHING</a:t>
            </a:r>
          </a:p>
        </p:txBody>
      </p:sp>
      <p:sp>
        <p:nvSpPr>
          <p:cNvPr name="TextBox 23" id="23"/>
          <p:cNvSpPr txBox="true"/>
          <p:nvPr/>
        </p:nvSpPr>
        <p:spPr>
          <a:xfrm rot="0">
            <a:off x="7324783" y="3362646"/>
            <a:ext cx="3639178" cy="278448"/>
          </a:xfrm>
          <a:prstGeom prst="rect">
            <a:avLst/>
          </a:prstGeom>
        </p:spPr>
        <p:txBody>
          <a:bodyPr anchor="t" rtlCol="false" tIns="0" lIns="0" bIns="0" rIns="0">
            <a:spAutoFit/>
          </a:bodyPr>
          <a:lstStyle/>
          <a:p>
            <a:pPr algn="ctr">
              <a:lnSpc>
                <a:spcPts val="2239"/>
              </a:lnSpc>
              <a:spcBef>
                <a:spcPct val="0"/>
              </a:spcBef>
            </a:pPr>
            <a:r>
              <a:rPr lang="en-US" sz="1599" spc="510">
                <a:solidFill>
                  <a:srgbClr val="FDF5EF"/>
                </a:solidFill>
                <a:latin typeface="Ubuntu"/>
                <a:ea typeface="Ubuntu"/>
                <a:cs typeface="Ubuntu"/>
                <a:sym typeface="Ubuntu"/>
              </a:rPr>
              <a:t>PRESENTATIONS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DAG1ws08Hpk</dc:identifier>
  <dcterms:modified xsi:type="dcterms:W3CDTF">2011-08-01T06:04:30Z</dcterms:modified>
  <cp:revision>1</cp:revision>
  <dc:title>EYFS Early Reading &amp; Writing</dc:title>
</cp:coreProperties>
</file>